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31"/>
  </p:notesMasterIdLst>
  <p:sldIdLst>
    <p:sldId id="257" r:id="rId7"/>
    <p:sldId id="320" r:id="rId8"/>
    <p:sldId id="258" r:id="rId9"/>
    <p:sldId id="331" r:id="rId10"/>
    <p:sldId id="337" r:id="rId11"/>
    <p:sldId id="338" r:id="rId12"/>
    <p:sldId id="351" r:id="rId13"/>
    <p:sldId id="339" r:id="rId14"/>
    <p:sldId id="332" r:id="rId15"/>
    <p:sldId id="340" r:id="rId16"/>
    <p:sldId id="342" r:id="rId17"/>
    <p:sldId id="343" r:id="rId18"/>
    <p:sldId id="333" r:id="rId19"/>
    <p:sldId id="347" r:id="rId20"/>
    <p:sldId id="348" r:id="rId21"/>
    <p:sldId id="334" r:id="rId22"/>
    <p:sldId id="335" r:id="rId23"/>
    <p:sldId id="344" r:id="rId24"/>
    <p:sldId id="345" r:id="rId25"/>
    <p:sldId id="346" r:id="rId26"/>
    <p:sldId id="336" r:id="rId27"/>
    <p:sldId id="349" r:id="rId28"/>
    <p:sldId id="350" r:id="rId29"/>
    <p:sldId id="269" r:id="rId30"/>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BD"/>
    <a:srgbClr val="A6CE3C"/>
    <a:srgbClr val="E60088"/>
    <a:srgbClr val="EF4136"/>
    <a:srgbClr val="F04C23"/>
    <a:srgbClr val="D00A54"/>
    <a:srgbClr val="FBAD18"/>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5"/>
    <p:restoredTop sz="85311" autoAdjust="0"/>
  </p:normalViewPr>
  <p:slideViewPr>
    <p:cSldViewPr snapToGrid="0" showGuides="1">
      <p:cViewPr varScale="1">
        <p:scale>
          <a:sx n="97" d="100"/>
          <a:sy n="97" d="100"/>
        </p:scale>
        <p:origin x="1382" y="62"/>
      </p:cViewPr>
      <p:guideLst>
        <p:guide orient="horz" pos="1009"/>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03/03/2024</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talk about gems and financial brilliance – but what does it mean?</a:t>
            </a:r>
          </a:p>
          <a:p>
            <a:endParaRPr lang="en-ZA" dirty="0"/>
          </a:p>
          <a:p>
            <a:pPr algn="l"/>
            <a:r>
              <a:rPr lang="en-US" b="0" i="0" dirty="0">
                <a:solidFill>
                  <a:srgbClr val="0D0D0D"/>
                </a:solidFill>
                <a:effectLst/>
                <a:latin typeface="Söhne"/>
              </a:rPr>
              <a:t>With financial brilliance, it simply means I want to ensure that you have a better understanding of some functionality that exists in the system, that would allow you to effectively handle tasks.  </a:t>
            </a:r>
          </a:p>
          <a:p>
            <a:pPr algn="l"/>
            <a:endParaRPr lang="en-US" b="0" i="0" dirty="0">
              <a:solidFill>
                <a:srgbClr val="0D0D0D"/>
              </a:solidFill>
              <a:effectLst/>
              <a:latin typeface="Söhne"/>
            </a:endParaRPr>
          </a:p>
          <a:p>
            <a:pPr algn="l"/>
            <a:r>
              <a:rPr lang="en-US" b="0" i="0" dirty="0">
                <a:solidFill>
                  <a:srgbClr val="0D0D0D"/>
                </a:solidFill>
                <a:effectLst/>
                <a:latin typeface="Söhne"/>
              </a:rPr>
              <a:t>Let’s discuss the functionality in the different areas and if there are questions, please let me know. </a:t>
            </a:r>
          </a:p>
          <a:p>
            <a:pPr algn="l"/>
            <a:endParaRPr lang="en-US" b="0" i="0" dirty="0">
              <a:solidFill>
                <a:srgbClr val="0D0D0D"/>
              </a:solidFill>
              <a:effectLst/>
              <a:latin typeface="Söhne"/>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354631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You execute the TB and have an imbalance, yes it sounds like an easy problem, but I want to recap how you should use the reports that are available.</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You all start with the transactions on invalid GLA’s report – {FGLPR1-3}.</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Then you run the account structure validation – {FCSO-3} and then the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Validation on the CC structure – in {FCSO-2}. This is where you could miss some valuable information.</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You will probably complete the following values – all financial years and complete validation.</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Rather insert the financial year where you have the imbalance AND the consolidation CC code that you used for the TB.</a:t>
            </a:r>
          </a:p>
          <a:p>
            <a:pPr marL="0" lv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0" lv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Just a last reminder – what you can also look at before doing the validations, is to run the account summary report in {FGLOR1-26}. If that report is in balance, you know it is a consolidation structure that is wrong. If this report has an imbalance, then run the TT report in {FGLOR1-21} for the specific year, BUT in summary, for all cycles – 0 to 14 and all TT’s.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12</a:t>
            </a:fld>
            <a:endParaRPr lang="en-GB"/>
          </a:p>
        </p:txBody>
      </p:sp>
    </p:spTree>
    <p:extLst>
      <p:ext uri="{BB962C8B-B14F-4D97-AF65-F5344CB8AC3E}">
        <p14:creationId xmlns:p14="http://schemas.microsoft.com/office/powerpoint/2010/main" val="63126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What do you do, where you want different pricing models because of the installment plans?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First you will have to indicate on the SOD that you want to use tier pricing.</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Then you will define the payment agreements and LINK that to a tier. There can only be one payment agreement, per currency and tier combination.</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on your fee structure, you will see additional fields where you will indicate the weight.</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Remember the weight is a factor you will use to multiply the standard fee to get the higher price.</a:t>
            </a: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	On the second block, you can see the price for the immediate payment, and then higher prices as you take longer to make a payment.</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13</a:t>
            </a:fld>
            <a:endParaRPr lang="en-GB"/>
          </a:p>
        </p:txBody>
      </p:sp>
    </p:spTree>
    <p:extLst>
      <p:ext uri="{BB962C8B-B14F-4D97-AF65-F5344CB8AC3E}">
        <p14:creationId xmlns:p14="http://schemas.microsoft.com/office/powerpoint/2010/main" val="98917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Have you heard of the functionality of the contracts in the SD system?</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functionality has SOD’s that you start with, in addition to some account types.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14</a:t>
            </a:fld>
            <a:endParaRPr lang="en-GB"/>
          </a:p>
        </p:txBody>
      </p:sp>
    </p:spTree>
    <p:extLst>
      <p:ext uri="{BB962C8B-B14F-4D97-AF65-F5344CB8AC3E}">
        <p14:creationId xmlns:p14="http://schemas.microsoft.com/office/powerpoint/2010/main" val="1461612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How do the students view/receive their statements?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There are a number of SOD’s that manages the use of the statements, as well as a number of statement options.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I have included a few examples what the statements look like – just to remind you of the functionality that is available…</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15</a:t>
            </a:fld>
            <a:endParaRPr lang="en-GB"/>
          </a:p>
        </p:txBody>
      </p:sp>
    </p:spTree>
    <p:extLst>
      <p:ext uri="{BB962C8B-B14F-4D97-AF65-F5344CB8AC3E}">
        <p14:creationId xmlns:p14="http://schemas.microsoft.com/office/powerpoint/2010/main" val="80054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If you didn’t answer yes to all three questions, please listen to this…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We have functionality available, that allows you to link payments that you receive from debtors to the specific invoice that they are paying. If you didn’t know, by NOT using this functionality, you simply show the debtor a list of his invoices and payments received – with the outstanding balance at the bottom. </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With the open item, we allow you to flag WHICH invoice the debtor has paid.</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16</a:t>
            </a:fld>
            <a:endParaRPr lang="en-GB"/>
          </a:p>
        </p:txBody>
      </p:sp>
    </p:spTree>
    <p:extLst>
      <p:ext uri="{BB962C8B-B14F-4D97-AF65-F5344CB8AC3E}">
        <p14:creationId xmlns:p14="http://schemas.microsoft.com/office/powerpoint/2010/main" val="1151938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{FBLO-4}, estimated costs were loaded but that was done before residence registration took place. You can update the estimated costs in batch.</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Look at FBLO-28. Remember that we allow you to update the estimated costs with the real costs of tuition and residence fees. You will get a report that shows the differences, but look at the TRIAL and update options.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Loading data in batch</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17</a:t>
            </a:fld>
            <a:endParaRPr lang="en-GB"/>
          </a:p>
        </p:txBody>
      </p:sp>
    </p:spTree>
    <p:extLst>
      <p:ext uri="{BB962C8B-B14F-4D97-AF65-F5344CB8AC3E}">
        <p14:creationId xmlns:p14="http://schemas.microsoft.com/office/powerpoint/2010/main" val="4177899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{FBLOR1-10}, will give you a summary of what you have available on your bursary. Here with some more details.</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Remember to update the values in {FBLO-1} – that is the bursary amount in the first column.</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Allocated – what you allocated in {FBLO-4/6}</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Available – here you have the bursary amount minus what you allocated</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Paid – is what you copied to SD</a:t>
            </a:r>
          </a:p>
          <a:p>
            <a:pPr marL="0" lv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0" lv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Some may comment, but this is the same as {FBLOR1-6} – that is correct, but this is a summary.</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Loading data in batch</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18</a:t>
            </a:fld>
            <a:endParaRPr lang="en-GB"/>
          </a:p>
        </p:txBody>
      </p:sp>
    </p:spTree>
    <p:extLst>
      <p:ext uri="{BB962C8B-B14F-4D97-AF65-F5344CB8AC3E}">
        <p14:creationId xmlns:p14="http://schemas.microsoft.com/office/powerpoint/2010/main" val="3478871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ZA" sz="1800" dirty="0">
                <a:effectLst/>
                <a:latin typeface="Calibri" panose="020F0502020204030204" pitchFamily="34" charset="0"/>
                <a:ea typeface="Calibri" panose="020F0502020204030204" pitchFamily="34" charset="0"/>
              </a:rPr>
              <a:t>Bulk upload of bursary applicants – this can be done with the option {FBLO-35}. You will first load the file to the server, using the option {FBLO-33}.</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Yes, you guessed it, you can also </a:t>
            </a:r>
            <a:r>
              <a:rPr lang="en-US" sz="1800" b="1" dirty="0">
                <a:effectLst/>
                <a:latin typeface="Calibri" panose="020F0502020204030204" pitchFamily="34" charset="0"/>
                <a:ea typeface="Calibri" panose="020F0502020204030204" pitchFamily="34" charset="0"/>
              </a:rPr>
              <a:t>do the allocations {FBLO-36}, but the file is uploaded via the menu option {BATCH-26}.</a:t>
            </a:r>
          </a:p>
          <a:p>
            <a:pPr marL="285750" indent="-285750">
              <a:buFont typeface="Arial" panose="020B0604020202020204" pitchFamily="34" charset="0"/>
              <a:buChar char="•"/>
            </a:pPr>
            <a:endParaRPr lang="en-US" sz="1800" b="1"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19</a:t>
            </a:fld>
            <a:endParaRPr lang="en-GB"/>
          </a:p>
        </p:txBody>
      </p:sp>
    </p:spTree>
    <p:extLst>
      <p:ext uri="{BB962C8B-B14F-4D97-AF65-F5344CB8AC3E}">
        <p14:creationId xmlns:p14="http://schemas.microsoft.com/office/powerpoint/2010/main" val="359085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dirty="0">
                <a:effectLst/>
                <a:latin typeface="Calibri" panose="020F0502020204030204" pitchFamily="34" charset="0"/>
                <a:ea typeface="Calibri" panose="020F0502020204030204" pitchFamily="34" charset="0"/>
              </a:rPr>
              <a:t>Do you have bursaries that are administered, but where the sponsor is expecting an invoice? NOT NSFAS money.</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We have the functionality for the contracts, but do you know about the bursaries and the AR system? Have a look at this option.</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Just note that it is looking at THE ESTIMATED costs.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What the option does it will create the invoice for the specific debtor.</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20</a:t>
            </a:fld>
            <a:endParaRPr lang="en-GB"/>
          </a:p>
        </p:txBody>
      </p:sp>
    </p:spTree>
    <p:extLst>
      <p:ext uri="{BB962C8B-B14F-4D97-AF65-F5344CB8AC3E}">
        <p14:creationId xmlns:p14="http://schemas.microsoft.com/office/powerpoint/2010/main" val="2996842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What report are you using to reconcile the statement?</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majority of you are using the option {FCBOR1-2}. Do you know about option 10?</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Have a look at this report and tell me this is not a lot better to get the differences as at a specific date – you can even use the report up to today’s date to easier identify what is causing the differences.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This is the first page of the input parameters I used – you can see the information displayed immediately shows me the data from the statements and the CB balance agrees.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21</a:t>
            </a:fld>
            <a:endParaRPr lang="en-GB"/>
          </a:p>
        </p:txBody>
      </p:sp>
    </p:spTree>
    <p:extLst>
      <p:ext uri="{BB962C8B-B14F-4D97-AF65-F5344CB8AC3E}">
        <p14:creationId xmlns:p14="http://schemas.microsoft.com/office/powerpoint/2010/main" val="356094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FPMOR2-4 status report of the documents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4</a:t>
            </a:fld>
            <a:endParaRPr lang="en-GB"/>
          </a:p>
        </p:txBody>
      </p:sp>
    </p:spTree>
    <p:extLst>
      <p:ext uri="{BB962C8B-B14F-4D97-AF65-F5344CB8AC3E}">
        <p14:creationId xmlns:p14="http://schemas.microsoft.com/office/powerpoint/2010/main" val="871031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How many of you knows that you are able to produce a cash flow report?</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option {FCBOR1-3} allows you to print the amounts of all the monies in and monies out for a specified cash book and for a start and end date.</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There is another option available for cash flow, where it is NOT just looking at CT and CB transactions. The option is on the menu {FGLOR1-7}. With that option you can add other TT’s that are NOT part of the CB/CT. You will do that in {FGLO-21}.</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22</a:t>
            </a:fld>
            <a:endParaRPr lang="en-GB"/>
          </a:p>
        </p:txBody>
      </p:sp>
    </p:spTree>
    <p:extLst>
      <p:ext uri="{BB962C8B-B14F-4D97-AF65-F5344CB8AC3E}">
        <p14:creationId xmlns:p14="http://schemas.microsoft.com/office/powerpoint/2010/main" val="3812577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There are a lot of things I can go through, but there are simply too many things. The question is how can we assist? </a:t>
            </a:r>
          </a:p>
          <a:p>
            <a:endParaRPr lang="en-ZA" dirty="0"/>
          </a:p>
          <a:p>
            <a:r>
              <a:rPr lang="en-ZA" dirty="0"/>
              <a:t>Are there processes or activities you do outside of the system – or where you think that the system could assist?</a:t>
            </a:r>
          </a:p>
          <a:p>
            <a:endParaRPr lang="en-ZA" dirty="0"/>
          </a:p>
          <a:p>
            <a:r>
              <a:rPr lang="en-ZA" dirty="0"/>
              <a:t>Please speak to us…</a:t>
            </a:r>
          </a:p>
        </p:txBody>
      </p:sp>
      <p:sp>
        <p:nvSpPr>
          <p:cNvPr id="4" name="Slide Number Placeholder 3"/>
          <p:cNvSpPr>
            <a:spLocks noGrp="1"/>
          </p:cNvSpPr>
          <p:nvPr>
            <p:ph type="sldNum" sz="quarter" idx="5"/>
          </p:nvPr>
        </p:nvSpPr>
        <p:spPr/>
        <p:txBody>
          <a:bodyPr/>
          <a:lstStyle/>
          <a:p>
            <a:fld id="{86689AF9-8242-AB4E-BF72-33C723BBC0DB}" type="slidenum">
              <a:rPr lang="en-GB" smtClean="0"/>
              <a:t>23</a:t>
            </a:fld>
            <a:endParaRPr lang="en-GB"/>
          </a:p>
        </p:txBody>
      </p:sp>
    </p:spTree>
    <p:extLst>
      <p:ext uri="{BB962C8B-B14F-4D97-AF65-F5344CB8AC3E}">
        <p14:creationId xmlns:p14="http://schemas.microsoft.com/office/powerpoint/2010/main" val="170428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FPMOR2-13 removing commitments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First run the outstanding commitments report in {FPMOR2-6. Please the input parameters are critical as these are the commitments you want to delete.</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You will use that report to compile a report that will be used in the report {FPMOR2-13} to remove the commitments.</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Make sure the file path is completed in {BATCH-7} against the function ‘OUTCOM’</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When you access the option it will first allow you to upload the file you compiled…</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Then after you upload the file and click exit it will look like a report. Click enter and it will display the parameters.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5</a:t>
            </a:fld>
            <a:endParaRPr lang="en-GB"/>
          </a:p>
        </p:txBody>
      </p:sp>
    </p:spTree>
    <p:extLst>
      <p:ext uri="{BB962C8B-B14F-4D97-AF65-F5344CB8AC3E}">
        <p14:creationId xmlns:p14="http://schemas.microsoft.com/office/powerpoint/2010/main" val="132817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FPMOR2-30 who forced a transaction because of insufficient funds?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Unfortunately, this will only work if you load a budget on the system. I know not everybody loads their budgets, but remember the functionality of checking for funds is very powerful in the Integrator system.</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You can look at the user code and quickly determine who may override and who shouldn’t – that means the restrictions could be an issue if that is not correct</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628741" lvl="1"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6</a:t>
            </a:fld>
            <a:endParaRPr lang="en-GB"/>
          </a:p>
        </p:txBody>
      </p:sp>
    </p:spTree>
    <p:extLst>
      <p:ext uri="{BB962C8B-B14F-4D97-AF65-F5344CB8AC3E}">
        <p14:creationId xmlns:p14="http://schemas.microsoft.com/office/powerpoint/2010/main" val="427822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Do you record contracts on the system?</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This is just very high-level info on the </a:t>
            </a:r>
            <a:r>
              <a:rPr lang="en-US" sz="1800">
                <a:effectLst/>
                <a:latin typeface="Calibri" panose="020F0502020204030204" pitchFamily="34" charset="0"/>
                <a:ea typeface="Calibri" panose="020F0502020204030204" pitchFamily="34" charset="0"/>
              </a:rPr>
              <a:t>contract functionality in PM system.</a:t>
            </a: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7</a:t>
            </a:fld>
            <a:endParaRPr lang="en-GB"/>
          </a:p>
        </p:txBody>
      </p:sp>
    </p:spTree>
    <p:extLst>
      <p:ext uri="{BB962C8B-B14F-4D97-AF65-F5344CB8AC3E}">
        <p14:creationId xmlns:p14="http://schemas.microsoft.com/office/powerpoint/2010/main" val="219732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Batch journals</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Here you can prepare the GL journal in Excel.</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After you uploaded the file in BATCH-26 you can load the journal in {FGLO-12} – similar to {MEBO-9} where you load budget entries.</a:t>
            </a:r>
          </a:p>
          <a:p>
            <a:pPr marL="628741" lvl="1"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8</a:t>
            </a:fld>
            <a:endParaRPr lang="en-GB"/>
          </a:p>
        </p:txBody>
      </p:sp>
    </p:spTree>
    <p:extLst>
      <p:ext uri="{BB962C8B-B14F-4D97-AF65-F5344CB8AC3E}">
        <p14:creationId xmlns:p14="http://schemas.microsoft.com/office/powerpoint/2010/main" val="37904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Commitment Journals</a:t>
            </a:r>
          </a:p>
          <a:p>
            <a:pPr marL="342991" lvl="1"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You will define a commitment GL journal TT and link a “normal” journal TT to it.</a:t>
            </a:r>
          </a:p>
          <a:p>
            <a:pPr marL="342991" lvl="1"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What happens when you process the journal the system records this as a commitment, once it is approved it makes it an actual, or when rejected it removes the commitment.</a:t>
            </a:r>
          </a:p>
          <a:p>
            <a:pPr marL="342991" lvl="1"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There is the SOD you need to set, before you can use it.</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9</a:t>
            </a:fld>
            <a:endParaRPr lang="en-GB"/>
          </a:p>
        </p:txBody>
      </p:sp>
    </p:spTree>
    <p:extLst>
      <p:ext uri="{BB962C8B-B14F-4D97-AF65-F5344CB8AC3E}">
        <p14:creationId xmlns:p14="http://schemas.microsoft.com/office/powerpoint/2010/main" val="32642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r>
              <a:rPr lang="en-ZA" sz="1800" dirty="0">
                <a:effectLst/>
                <a:latin typeface="Calibri" panose="020F0502020204030204" pitchFamily="34" charset="0"/>
                <a:ea typeface="Calibri" panose="020F0502020204030204" pitchFamily="34" charset="0"/>
              </a:rPr>
              <a:t>When you are executing TT reports, account summary reports or CC reports, there may be differences – although there should NOT be…</a:t>
            </a:r>
          </a:p>
          <a:p>
            <a:pPr marL="628741" lvl="1"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Do you know what these columns mean?</a:t>
            </a:r>
          </a:p>
          <a:p>
            <a:pPr marL="342991" lvl="1"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The green one is the originating sub system – where was this processed?</a:t>
            </a:r>
          </a:p>
          <a:p>
            <a:pPr marL="342991" lvl="1"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The green one shows where is it now – pay attention to the last record. It says PM – so means that transaction is not posted yet.</a:t>
            </a:r>
          </a:p>
          <a:p>
            <a:pPr marL="342991" lvl="1"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342991" lvl="1"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What does it mean? Some GL reports may not include that transaction. Be careful.</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Validation of CC structure</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10</a:t>
            </a:fld>
            <a:endParaRPr lang="en-GB"/>
          </a:p>
        </p:txBody>
      </p:sp>
    </p:spTree>
    <p:extLst>
      <p:ext uri="{BB962C8B-B14F-4D97-AF65-F5344CB8AC3E}">
        <p14:creationId xmlns:p14="http://schemas.microsoft.com/office/powerpoint/2010/main" val="79894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When you look at the detail report CC or account – {FGLOR1-8/28} you need to pay attention to the parameters:</a:t>
            </a: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	The section I have blocked…</a:t>
            </a: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	Those parameters can be explained as follow – summary the important one, while you also need to pay attention to cycle 13 and 14.</a:t>
            </a: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The output will have the opening balance and the summary – if there were entries in that financial year will shows summary up to the selected cycle.</a:t>
            </a: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Validation of CC structure</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11</a:t>
            </a:fld>
            <a:endParaRPr lang="en-GB"/>
          </a:p>
        </p:txBody>
      </p:sp>
    </p:spTree>
    <p:extLst>
      <p:ext uri="{BB962C8B-B14F-4D97-AF65-F5344CB8AC3E}">
        <p14:creationId xmlns:p14="http://schemas.microsoft.com/office/powerpoint/2010/main" val="42058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31DB7D51-FCBF-530C-3B66-FF6091BA35DC}"/>
              </a:ext>
            </a:extLst>
          </p:cNvPr>
          <p:cNvSpPr>
            <a:spLocks noGrp="1"/>
          </p:cNvSpPr>
          <p:nvPr>
            <p:ph type="title"/>
          </p:nvPr>
        </p:nvSpPr>
        <p:spPr>
          <a:xfrm>
            <a:off x="303213" y="307975"/>
            <a:ext cx="6665912" cy="969963"/>
          </a:xfrm>
        </p:spPr>
        <p:txBody>
          <a:bodyPr/>
          <a:lstStyle>
            <a:lvl1pPr>
              <a:defRPr>
                <a:solidFill>
                  <a:schemeClr val="tx2"/>
                </a:solidFill>
              </a:defRPr>
            </a:lvl1pPr>
          </a:lstStyle>
          <a:p>
            <a:r>
              <a:rPr lang="en-GB" dirty="0"/>
              <a:t>Click to edit Master title style</a:t>
            </a:r>
          </a:p>
        </p:txBody>
      </p:sp>
    </p:spTree>
    <p:extLst>
      <p:ext uri="{BB962C8B-B14F-4D97-AF65-F5344CB8AC3E}">
        <p14:creationId xmlns:p14="http://schemas.microsoft.com/office/powerpoint/2010/main" val="2689821379"/>
      </p:ext>
    </p:extLst>
  </p:cSld>
  <p:clrMapOvr>
    <a:masterClrMapping/>
  </p:clrMapOvr>
  <p:extLst>
    <p:ext uri="{DCECCB84-F9BA-43D5-87BE-67443E8EF086}">
      <p15:sldGuideLst xmlns:p15="http://schemas.microsoft.com/office/powerpoint/2012/main">
        <p15:guide id="4" orient="horz" pos="8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4754564"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2595562"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3257550"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6234112"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1857374"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2525713" y="1741596"/>
            <a:ext cx="1849435"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4754564"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p:nvPr>
        </p:nvSpPr>
        <p:spPr>
          <a:xfrm>
            <a:off x="6983416"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sv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image" Target="../media/image6.sv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3.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6.sv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5.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337137" y="102425"/>
            <a:ext cx="695326" cy="45196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725369"/>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64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725369"/>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768945" y="10642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708"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726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F3B7AD-0116-EA00-7D28-DA29D91FAF95}"/>
              </a:ext>
            </a:extLst>
          </p:cNvPr>
          <p:cNvSpPr>
            <a:spLocks noGrp="1"/>
          </p:cNvSpPr>
          <p:nvPr>
            <p:ph type="title"/>
          </p:nvPr>
        </p:nvSpPr>
        <p:spPr>
          <a:xfrm>
            <a:off x="565393" y="1662597"/>
            <a:ext cx="4276771" cy="1752549"/>
          </a:xfrm>
          <a:effectLst/>
        </p:spPr>
        <p:txBody>
          <a:bodyPr/>
          <a:lstStyle/>
          <a:p>
            <a:pPr>
              <a:lnSpc>
                <a:spcPct val="100000"/>
              </a:lnSpc>
            </a:pPr>
            <a:r>
              <a:rPr lang="en-GB" sz="3200" dirty="0"/>
              <a:t>HIDDEN GEMS: DISCOVERING FINANCIAL BRILLIANCE</a:t>
            </a:r>
          </a:p>
        </p:txBody>
      </p:sp>
      <p:sp>
        <p:nvSpPr>
          <p:cNvPr id="15" name="Text Placeholder 14">
            <a:extLst>
              <a:ext uri="{FF2B5EF4-FFF2-40B4-BE49-F238E27FC236}">
                <a16:creationId xmlns:a16="http://schemas.microsoft.com/office/drawing/2014/main" id="{5D915FD3-826B-4638-FBDB-18379D2A368C}"/>
              </a:ext>
            </a:extLst>
          </p:cNvPr>
          <p:cNvSpPr>
            <a:spLocks noGrp="1"/>
          </p:cNvSpPr>
          <p:nvPr>
            <p:ph type="body" sz="quarter" idx="11"/>
          </p:nvPr>
        </p:nvSpPr>
        <p:spPr>
          <a:effectLst/>
        </p:spPr>
        <p:txBody>
          <a:bodyPr/>
          <a:lstStyle/>
          <a:p>
            <a:pPr defTabSz="914400">
              <a:lnSpc>
                <a:spcPct val="90000"/>
              </a:lnSpc>
              <a:spcBef>
                <a:spcPts val="0"/>
              </a:spcBef>
              <a:spcAft>
                <a:spcPts val="600"/>
              </a:spcAft>
            </a:pPr>
            <a:r>
              <a:rPr lang="en-US" sz="1200" dirty="0">
                <a:solidFill>
                  <a:srgbClr val="FFFFFF"/>
                </a:solidFill>
              </a:rPr>
              <a:t>Session 31</a:t>
            </a:r>
          </a:p>
          <a:p>
            <a:pPr defTabSz="914400">
              <a:lnSpc>
                <a:spcPct val="90000"/>
              </a:lnSpc>
              <a:spcBef>
                <a:spcPts val="0"/>
              </a:spcBef>
              <a:spcAft>
                <a:spcPts val="600"/>
              </a:spcAft>
            </a:pPr>
            <a:r>
              <a:rPr lang="en-US" sz="1200" dirty="0">
                <a:solidFill>
                  <a:srgbClr val="FFFFFF"/>
                </a:solidFill>
              </a:rPr>
              <a:t>Presented by Bernard Mostert</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BD4119-C148-0137-96B3-556E3B384205}"/>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AE93AAAD-6210-A4AD-56B2-82B5FFB4105B}"/>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10320251-DC7A-1E89-2742-A9D2A46CF70D}"/>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44838"/>
            <a:ext cx="6665912" cy="369333"/>
          </a:xfrm>
        </p:spPr>
        <p:txBody>
          <a:bodyPr/>
          <a:lstStyle/>
          <a:p>
            <a:r>
              <a:rPr lang="en-ZA" sz="2000" b="0" dirty="0"/>
              <a:t>GENERAL LEDGER SYSTEM – CONT.</a:t>
            </a:r>
          </a:p>
        </p:txBody>
      </p:sp>
      <p:sp>
        <p:nvSpPr>
          <p:cNvPr id="2" name="TextBox 1">
            <a:extLst>
              <a:ext uri="{FF2B5EF4-FFF2-40B4-BE49-F238E27FC236}">
                <a16:creationId xmlns:a16="http://schemas.microsoft.com/office/drawing/2014/main" id="{B27D79A9-BEFB-1940-DC9D-0BA4272766D3}"/>
              </a:ext>
            </a:extLst>
          </p:cNvPr>
          <p:cNvSpPr txBox="1"/>
          <p:nvPr/>
        </p:nvSpPr>
        <p:spPr>
          <a:xfrm>
            <a:off x="303213" y="1516805"/>
            <a:ext cx="8431212" cy="307777"/>
          </a:xfrm>
          <a:prstGeom prst="rect">
            <a:avLst/>
          </a:prstGeom>
          <a:noFill/>
        </p:spPr>
        <p:txBody>
          <a:bodyPr wrap="square" rtlCol="0">
            <a:spAutoFit/>
          </a:bodyPr>
          <a:lstStyle/>
          <a:p>
            <a:pPr marL="285750" indent="-285750">
              <a:buFont typeface="Arial" panose="020B0604020202020204" pitchFamily="34" charset="0"/>
              <a:buChar char="•"/>
            </a:pPr>
            <a:r>
              <a:rPr lang="en-ZA" sz="1400" dirty="0"/>
              <a:t>What do all the columns mean when looking at some reports?</a:t>
            </a:r>
          </a:p>
        </p:txBody>
      </p:sp>
      <p:pic>
        <p:nvPicPr>
          <p:cNvPr id="5" name="Picture 4">
            <a:extLst>
              <a:ext uri="{FF2B5EF4-FFF2-40B4-BE49-F238E27FC236}">
                <a16:creationId xmlns:a16="http://schemas.microsoft.com/office/drawing/2014/main" id="{50DF1C6D-C16F-8B88-4261-2EB6BB44874E}"/>
              </a:ext>
            </a:extLst>
          </p:cNvPr>
          <p:cNvPicPr>
            <a:picLocks noChangeAspect="1"/>
          </p:cNvPicPr>
          <p:nvPr/>
        </p:nvPicPr>
        <p:blipFill rotWithShape="1">
          <a:blip r:embed="rId3"/>
          <a:srcRect r="3316"/>
          <a:stretch/>
        </p:blipFill>
        <p:spPr>
          <a:xfrm>
            <a:off x="1250893" y="1971001"/>
            <a:ext cx="6642214" cy="2157315"/>
          </a:xfrm>
          <a:prstGeom prst="rect">
            <a:avLst/>
          </a:prstGeom>
          <a:ln>
            <a:solidFill>
              <a:schemeClr val="tx2"/>
            </a:solidFill>
          </a:ln>
        </p:spPr>
      </p:pic>
    </p:spTree>
    <p:extLst>
      <p:ext uri="{BB962C8B-B14F-4D97-AF65-F5344CB8AC3E}">
        <p14:creationId xmlns:p14="http://schemas.microsoft.com/office/powerpoint/2010/main" val="18736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0C4C7B-561D-DF7B-C29E-D53823CD77D2}"/>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91731722-5A9F-B186-29A5-119706ACDCBA}"/>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2067A08F-F66F-1685-C346-C21096374239}"/>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788002"/>
            <a:ext cx="6665912" cy="456300"/>
          </a:xfrm>
        </p:spPr>
        <p:txBody>
          <a:bodyPr/>
          <a:lstStyle/>
          <a:p>
            <a:r>
              <a:rPr lang="en-ZA" sz="2000" b="0" dirty="0"/>
              <a:t>GENERAL LEDGER SYSTEM – CONT.</a:t>
            </a:r>
          </a:p>
        </p:txBody>
      </p:sp>
      <p:sp>
        <p:nvSpPr>
          <p:cNvPr id="2" name="TextBox 1">
            <a:extLst>
              <a:ext uri="{FF2B5EF4-FFF2-40B4-BE49-F238E27FC236}">
                <a16:creationId xmlns:a16="http://schemas.microsoft.com/office/drawing/2014/main" id="{B27D79A9-BEFB-1940-DC9D-0BA4272766D3}"/>
              </a:ext>
            </a:extLst>
          </p:cNvPr>
          <p:cNvSpPr txBox="1"/>
          <p:nvPr/>
        </p:nvSpPr>
        <p:spPr>
          <a:xfrm>
            <a:off x="303213" y="1516974"/>
            <a:ext cx="8431212" cy="307777"/>
          </a:xfrm>
          <a:prstGeom prst="rect">
            <a:avLst/>
          </a:prstGeom>
          <a:noFill/>
        </p:spPr>
        <p:txBody>
          <a:bodyPr wrap="square" rtlCol="0">
            <a:spAutoFit/>
          </a:bodyPr>
          <a:lstStyle/>
          <a:p>
            <a:pPr marL="285750" indent="-285750">
              <a:buFont typeface="Arial" panose="020B0604020202020204" pitchFamily="34" charset="0"/>
              <a:buChar char="•"/>
            </a:pPr>
            <a:r>
              <a:rPr lang="en-ZA" sz="1400" dirty="0"/>
              <a:t>How do you get only the opening balance of a specific account?</a:t>
            </a:r>
          </a:p>
        </p:txBody>
      </p:sp>
      <p:pic>
        <p:nvPicPr>
          <p:cNvPr id="4" name="Picture 3">
            <a:extLst>
              <a:ext uri="{FF2B5EF4-FFF2-40B4-BE49-F238E27FC236}">
                <a16:creationId xmlns:a16="http://schemas.microsoft.com/office/drawing/2014/main" id="{291B7779-123D-4882-C04C-0A5603ED2F92}"/>
              </a:ext>
            </a:extLst>
          </p:cNvPr>
          <p:cNvPicPr>
            <a:picLocks noChangeAspect="1"/>
          </p:cNvPicPr>
          <p:nvPr/>
        </p:nvPicPr>
        <p:blipFill>
          <a:blip r:embed="rId3"/>
          <a:stretch>
            <a:fillRect/>
          </a:stretch>
        </p:blipFill>
        <p:spPr>
          <a:xfrm>
            <a:off x="6145347" y="1529861"/>
            <a:ext cx="2413587" cy="2665989"/>
          </a:xfrm>
          <a:prstGeom prst="rect">
            <a:avLst/>
          </a:prstGeom>
          <a:ln>
            <a:solidFill>
              <a:schemeClr val="tx2"/>
            </a:solidFill>
          </a:ln>
        </p:spPr>
      </p:pic>
      <p:pic>
        <p:nvPicPr>
          <p:cNvPr id="8" name="Picture 7">
            <a:extLst>
              <a:ext uri="{FF2B5EF4-FFF2-40B4-BE49-F238E27FC236}">
                <a16:creationId xmlns:a16="http://schemas.microsoft.com/office/drawing/2014/main" id="{FFA80562-E521-623D-87F9-E1916A4A40C6}"/>
              </a:ext>
            </a:extLst>
          </p:cNvPr>
          <p:cNvPicPr>
            <a:picLocks noChangeAspect="1"/>
          </p:cNvPicPr>
          <p:nvPr/>
        </p:nvPicPr>
        <p:blipFill>
          <a:blip r:embed="rId4"/>
          <a:stretch>
            <a:fillRect/>
          </a:stretch>
        </p:blipFill>
        <p:spPr>
          <a:xfrm>
            <a:off x="3636169" y="2014234"/>
            <a:ext cx="5203599" cy="2181616"/>
          </a:xfrm>
          <a:prstGeom prst="rect">
            <a:avLst/>
          </a:prstGeom>
          <a:ln>
            <a:solidFill>
              <a:schemeClr val="tx2"/>
            </a:solidFill>
          </a:ln>
        </p:spPr>
      </p:pic>
    </p:spTree>
    <p:extLst>
      <p:ext uri="{BB962C8B-B14F-4D97-AF65-F5344CB8AC3E}">
        <p14:creationId xmlns:p14="http://schemas.microsoft.com/office/powerpoint/2010/main" val="96852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22C7B0-95F0-ABBB-E7CD-DEEC57C4CFA3}"/>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36552770-C2E3-8062-362B-F397738EF8EF}"/>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CB2BC6B6-7F6E-18E0-B5B6-CC8005A3D347}"/>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35426"/>
            <a:ext cx="6665912" cy="369332"/>
          </a:xfrm>
        </p:spPr>
        <p:txBody>
          <a:bodyPr/>
          <a:lstStyle/>
          <a:p>
            <a:r>
              <a:rPr lang="en-ZA" sz="2000" b="0" dirty="0"/>
              <a:t>GENERAL LEDGER SYSTEM – CONT.</a:t>
            </a:r>
          </a:p>
        </p:txBody>
      </p:sp>
      <p:sp>
        <p:nvSpPr>
          <p:cNvPr id="2" name="TextBox 1">
            <a:extLst>
              <a:ext uri="{FF2B5EF4-FFF2-40B4-BE49-F238E27FC236}">
                <a16:creationId xmlns:a16="http://schemas.microsoft.com/office/drawing/2014/main" id="{B27D79A9-BEFB-1940-DC9D-0BA4272766D3}"/>
              </a:ext>
            </a:extLst>
          </p:cNvPr>
          <p:cNvSpPr txBox="1"/>
          <p:nvPr/>
        </p:nvSpPr>
        <p:spPr>
          <a:xfrm>
            <a:off x="303213" y="1508391"/>
            <a:ext cx="8431212" cy="307777"/>
          </a:xfrm>
          <a:prstGeom prst="rect">
            <a:avLst/>
          </a:prstGeom>
          <a:noFill/>
        </p:spPr>
        <p:txBody>
          <a:bodyPr wrap="square" rtlCol="0">
            <a:spAutoFit/>
          </a:bodyPr>
          <a:lstStyle/>
          <a:p>
            <a:pPr marL="285750" indent="-285750">
              <a:buFont typeface="Arial" panose="020B0604020202020204" pitchFamily="34" charset="0"/>
              <a:buChar char="•"/>
            </a:pPr>
            <a:r>
              <a:rPr lang="en-ZA" sz="1400" dirty="0"/>
              <a:t>Imbalance on your TB?</a:t>
            </a:r>
          </a:p>
        </p:txBody>
      </p:sp>
      <p:pic>
        <p:nvPicPr>
          <p:cNvPr id="5" name="Picture 4">
            <a:extLst>
              <a:ext uri="{FF2B5EF4-FFF2-40B4-BE49-F238E27FC236}">
                <a16:creationId xmlns:a16="http://schemas.microsoft.com/office/drawing/2014/main" id="{C1132A56-35DA-7903-5753-4C07A027981A}"/>
              </a:ext>
            </a:extLst>
          </p:cNvPr>
          <p:cNvPicPr>
            <a:picLocks noChangeAspect="1"/>
          </p:cNvPicPr>
          <p:nvPr/>
        </p:nvPicPr>
        <p:blipFill>
          <a:blip r:embed="rId3"/>
          <a:stretch>
            <a:fillRect/>
          </a:stretch>
        </p:blipFill>
        <p:spPr>
          <a:xfrm>
            <a:off x="1347787" y="2304227"/>
            <a:ext cx="6448425" cy="1704975"/>
          </a:xfrm>
          <a:prstGeom prst="rect">
            <a:avLst/>
          </a:prstGeom>
          <a:ln>
            <a:solidFill>
              <a:schemeClr val="tx2"/>
            </a:solidFill>
          </a:ln>
        </p:spPr>
      </p:pic>
    </p:spTree>
    <p:extLst>
      <p:ext uri="{BB962C8B-B14F-4D97-AF65-F5344CB8AC3E}">
        <p14:creationId xmlns:p14="http://schemas.microsoft.com/office/powerpoint/2010/main" val="15368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830E0C-4077-D161-FF69-3ED2051A562D}"/>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9491F5D4-BA79-DBE1-FAC6-9404D51CD874}"/>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95D760D0-E638-A242-ABE0-79E7AEF46484}"/>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28156"/>
            <a:ext cx="6665912" cy="369332"/>
          </a:xfrm>
        </p:spPr>
        <p:txBody>
          <a:bodyPr/>
          <a:lstStyle/>
          <a:p>
            <a:r>
              <a:rPr lang="en-ZA" sz="2000" b="0" dirty="0"/>
              <a:t>STUDENT DEBTOR SYSTEM</a:t>
            </a:r>
          </a:p>
        </p:txBody>
      </p:sp>
      <p:sp>
        <p:nvSpPr>
          <p:cNvPr id="2" name="TextBox 1">
            <a:extLst>
              <a:ext uri="{FF2B5EF4-FFF2-40B4-BE49-F238E27FC236}">
                <a16:creationId xmlns:a16="http://schemas.microsoft.com/office/drawing/2014/main" id="{7382B671-593C-14C9-23A5-51E76E9943FC}"/>
              </a:ext>
            </a:extLst>
          </p:cNvPr>
          <p:cNvSpPr txBox="1"/>
          <p:nvPr/>
        </p:nvSpPr>
        <p:spPr>
          <a:xfrm>
            <a:off x="203835" y="1506062"/>
            <a:ext cx="3364627" cy="523220"/>
          </a:xfrm>
          <a:prstGeom prst="rect">
            <a:avLst/>
          </a:prstGeom>
          <a:noFill/>
        </p:spPr>
        <p:txBody>
          <a:bodyPr wrap="square" rtlCol="0">
            <a:spAutoFit/>
          </a:bodyPr>
          <a:lstStyle/>
          <a:p>
            <a:pPr marL="285750" indent="-285750">
              <a:buFont typeface="Arial" panose="020B0604020202020204" pitchFamily="34" charset="0"/>
              <a:buChar char="•"/>
            </a:pPr>
            <a:r>
              <a:rPr lang="en-ZA" sz="1400" dirty="0"/>
              <a:t>Do you have different fees because of a payment agreement – no interest?</a:t>
            </a:r>
          </a:p>
        </p:txBody>
      </p:sp>
      <p:pic>
        <p:nvPicPr>
          <p:cNvPr id="7" name="Picture 6">
            <a:extLst>
              <a:ext uri="{FF2B5EF4-FFF2-40B4-BE49-F238E27FC236}">
                <a16:creationId xmlns:a16="http://schemas.microsoft.com/office/drawing/2014/main" id="{D7418ACF-1531-7478-10AD-2704E68F036A}"/>
              </a:ext>
            </a:extLst>
          </p:cNvPr>
          <p:cNvPicPr>
            <a:picLocks noChangeAspect="1"/>
          </p:cNvPicPr>
          <p:nvPr/>
        </p:nvPicPr>
        <p:blipFill>
          <a:blip r:embed="rId3"/>
          <a:stretch>
            <a:fillRect/>
          </a:stretch>
        </p:blipFill>
        <p:spPr>
          <a:xfrm>
            <a:off x="6032463" y="1479477"/>
            <a:ext cx="2803562" cy="2633515"/>
          </a:xfrm>
          <a:prstGeom prst="rect">
            <a:avLst/>
          </a:prstGeom>
          <a:ln>
            <a:solidFill>
              <a:schemeClr val="tx2"/>
            </a:solidFill>
          </a:ln>
        </p:spPr>
      </p:pic>
      <p:pic>
        <p:nvPicPr>
          <p:cNvPr id="13" name="Picture 12">
            <a:extLst>
              <a:ext uri="{FF2B5EF4-FFF2-40B4-BE49-F238E27FC236}">
                <a16:creationId xmlns:a16="http://schemas.microsoft.com/office/drawing/2014/main" id="{2D9D2B97-EDB5-2947-EA6A-373F2D88A101}"/>
              </a:ext>
            </a:extLst>
          </p:cNvPr>
          <p:cNvPicPr>
            <a:picLocks noChangeAspect="1"/>
          </p:cNvPicPr>
          <p:nvPr/>
        </p:nvPicPr>
        <p:blipFill>
          <a:blip r:embed="rId4"/>
          <a:stretch>
            <a:fillRect/>
          </a:stretch>
        </p:blipFill>
        <p:spPr>
          <a:xfrm>
            <a:off x="4028166" y="1484906"/>
            <a:ext cx="4807859" cy="1563770"/>
          </a:xfrm>
          <a:prstGeom prst="rect">
            <a:avLst/>
          </a:prstGeom>
          <a:ln>
            <a:solidFill>
              <a:schemeClr val="tx2"/>
            </a:solidFill>
          </a:ln>
        </p:spPr>
      </p:pic>
      <p:pic>
        <p:nvPicPr>
          <p:cNvPr id="11" name="Picture 10">
            <a:extLst>
              <a:ext uri="{FF2B5EF4-FFF2-40B4-BE49-F238E27FC236}">
                <a16:creationId xmlns:a16="http://schemas.microsoft.com/office/drawing/2014/main" id="{FD50E7D7-DF27-C517-17B9-88C69E44DF8F}"/>
              </a:ext>
            </a:extLst>
          </p:cNvPr>
          <p:cNvPicPr>
            <a:picLocks noChangeAspect="1"/>
          </p:cNvPicPr>
          <p:nvPr/>
        </p:nvPicPr>
        <p:blipFill>
          <a:blip r:embed="rId5"/>
          <a:stretch>
            <a:fillRect/>
          </a:stretch>
        </p:blipFill>
        <p:spPr>
          <a:xfrm>
            <a:off x="4028166" y="1468270"/>
            <a:ext cx="4808393" cy="2032060"/>
          </a:xfrm>
          <a:prstGeom prst="rect">
            <a:avLst/>
          </a:prstGeom>
          <a:ln>
            <a:solidFill>
              <a:schemeClr val="tx2"/>
            </a:solidFill>
          </a:ln>
        </p:spPr>
      </p:pic>
      <p:pic>
        <p:nvPicPr>
          <p:cNvPr id="9" name="Picture 8">
            <a:extLst>
              <a:ext uri="{FF2B5EF4-FFF2-40B4-BE49-F238E27FC236}">
                <a16:creationId xmlns:a16="http://schemas.microsoft.com/office/drawing/2014/main" id="{34471036-01C5-1DFE-4232-66572179F79F}"/>
              </a:ext>
            </a:extLst>
          </p:cNvPr>
          <p:cNvPicPr>
            <a:picLocks noChangeAspect="1"/>
          </p:cNvPicPr>
          <p:nvPr/>
        </p:nvPicPr>
        <p:blipFill>
          <a:blip r:embed="rId6"/>
          <a:stretch>
            <a:fillRect/>
          </a:stretch>
        </p:blipFill>
        <p:spPr>
          <a:xfrm>
            <a:off x="4028166" y="1461647"/>
            <a:ext cx="4807859" cy="1007084"/>
          </a:xfrm>
          <a:prstGeom prst="rect">
            <a:avLst/>
          </a:prstGeom>
          <a:ln>
            <a:solidFill>
              <a:schemeClr val="tx2"/>
            </a:solidFill>
          </a:ln>
        </p:spPr>
      </p:pic>
    </p:spTree>
    <p:extLst>
      <p:ext uri="{BB962C8B-B14F-4D97-AF65-F5344CB8AC3E}">
        <p14:creationId xmlns:p14="http://schemas.microsoft.com/office/powerpoint/2010/main" val="126289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04BB93-C561-5335-F55D-86AC80FDACF4}"/>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E55FA61D-23DB-B0D4-E8B3-298B334B01AB}"/>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E9EE8F5B-4FE3-E8AD-B8A6-871D0AD6DC11}"/>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07171"/>
            <a:ext cx="6665912" cy="435828"/>
          </a:xfrm>
        </p:spPr>
        <p:txBody>
          <a:bodyPr/>
          <a:lstStyle/>
          <a:p>
            <a:r>
              <a:rPr lang="en-ZA" sz="2000" b="0" dirty="0"/>
              <a:t>STUDENT DEBTOR SYSTEM – CONT.</a:t>
            </a:r>
          </a:p>
        </p:txBody>
      </p:sp>
      <p:sp>
        <p:nvSpPr>
          <p:cNvPr id="2" name="TextBox 1">
            <a:extLst>
              <a:ext uri="{FF2B5EF4-FFF2-40B4-BE49-F238E27FC236}">
                <a16:creationId xmlns:a16="http://schemas.microsoft.com/office/drawing/2014/main" id="{7382B671-593C-14C9-23A5-51E76E9943FC}"/>
              </a:ext>
            </a:extLst>
          </p:cNvPr>
          <p:cNvSpPr txBox="1"/>
          <p:nvPr/>
        </p:nvSpPr>
        <p:spPr>
          <a:xfrm>
            <a:off x="303213" y="1662826"/>
            <a:ext cx="8334375" cy="23210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sz="1400" dirty="0"/>
              <a:t>Contracts in the student debtor system.</a:t>
            </a:r>
          </a:p>
          <a:p>
            <a:pPr marL="285750" indent="-285750">
              <a:lnSpc>
                <a:spcPct val="150000"/>
              </a:lnSpc>
              <a:buFont typeface="Arial" panose="020B0604020202020204" pitchFamily="34" charset="0"/>
              <a:buChar char="•"/>
            </a:pPr>
            <a:r>
              <a:rPr lang="en-ZA" sz="1400" dirty="0"/>
              <a:t>Allows you to define a contract with ‘rules’ on who and what will be paid:</a:t>
            </a:r>
          </a:p>
          <a:p>
            <a:pPr marL="742950" lvl="1" indent="-285750">
              <a:lnSpc>
                <a:spcPct val="150000"/>
              </a:lnSpc>
              <a:buFont typeface="Courier New" panose="02070309020205020404" pitchFamily="49" charset="0"/>
              <a:buChar char="o"/>
            </a:pPr>
            <a:r>
              <a:rPr lang="en-ZA" sz="1400" dirty="0"/>
              <a:t>Premium or discount on fees</a:t>
            </a:r>
          </a:p>
          <a:p>
            <a:pPr marL="742950" lvl="1" indent="-285750">
              <a:lnSpc>
                <a:spcPct val="150000"/>
              </a:lnSpc>
              <a:buFont typeface="Courier New" panose="02070309020205020404" pitchFamily="49" charset="0"/>
              <a:buChar char="o"/>
            </a:pPr>
            <a:r>
              <a:rPr lang="en-ZA" sz="1400" dirty="0"/>
              <a:t>Only tuition or residence fees</a:t>
            </a:r>
          </a:p>
          <a:p>
            <a:pPr marL="742950" lvl="1" indent="-285750">
              <a:lnSpc>
                <a:spcPct val="150000"/>
              </a:lnSpc>
              <a:buFont typeface="Courier New" panose="02070309020205020404" pitchFamily="49" charset="0"/>
              <a:buChar char="o"/>
            </a:pPr>
            <a:r>
              <a:rPr lang="en-ZA" sz="1400" dirty="0"/>
              <a:t>Only first-time subject registration</a:t>
            </a:r>
          </a:p>
          <a:p>
            <a:pPr marL="742950" lvl="1" indent="-285750">
              <a:lnSpc>
                <a:spcPct val="150000"/>
              </a:lnSpc>
              <a:buFont typeface="Courier New" panose="02070309020205020404" pitchFamily="49" charset="0"/>
              <a:buChar char="o"/>
            </a:pPr>
            <a:endParaRPr lang="en-ZA" sz="1400" dirty="0"/>
          </a:p>
          <a:p>
            <a:pPr marL="285750" indent="-285750">
              <a:lnSpc>
                <a:spcPct val="150000"/>
              </a:lnSpc>
              <a:buFont typeface="Arial" panose="020B0604020202020204" pitchFamily="34" charset="0"/>
              <a:buChar char="•"/>
            </a:pPr>
            <a:r>
              <a:rPr lang="en-ZA" sz="1400" dirty="0"/>
              <a:t>Charges the student. Will allow you to invoice a debtor.</a:t>
            </a:r>
          </a:p>
        </p:txBody>
      </p:sp>
    </p:spTree>
    <p:extLst>
      <p:ext uri="{BB962C8B-B14F-4D97-AF65-F5344CB8AC3E}">
        <p14:creationId xmlns:p14="http://schemas.microsoft.com/office/powerpoint/2010/main" val="264168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40728"/>
            <a:ext cx="6665912" cy="369332"/>
          </a:xfrm>
        </p:spPr>
        <p:txBody>
          <a:bodyPr/>
          <a:lstStyle/>
          <a:p>
            <a:r>
              <a:rPr lang="en-ZA" sz="2000" b="0" dirty="0"/>
              <a:t>STUDENT DEBTOR SYSTEM – CONT.</a:t>
            </a:r>
          </a:p>
        </p:txBody>
      </p:sp>
      <p:sp>
        <p:nvSpPr>
          <p:cNvPr id="8" name="Rectangle 7">
            <a:extLst>
              <a:ext uri="{FF2B5EF4-FFF2-40B4-BE49-F238E27FC236}">
                <a16:creationId xmlns:a16="http://schemas.microsoft.com/office/drawing/2014/main" id="{A327DF20-5A64-7A1A-1FD7-CC89BA6A9F97}"/>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90EE0C31-2D86-B7FE-EDA0-2891F398E8CC}"/>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Rectangle 14">
            <a:extLst>
              <a:ext uri="{FF2B5EF4-FFF2-40B4-BE49-F238E27FC236}">
                <a16:creationId xmlns:a16="http://schemas.microsoft.com/office/drawing/2014/main" id="{5FBFBB46-FD56-F791-4F6B-348E2FFAABDB}"/>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extBox 1">
            <a:extLst>
              <a:ext uri="{FF2B5EF4-FFF2-40B4-BE49-F238E27FC236}">
                <a16:creationId xmlns:a16="http://schemas.microsoft.com/office/drawing/2014/main" id="{7382B671-593C-14C9-23A5-51E76E9943FC}"/>
              </a:ext>
            </a:extLst>
          </p:cNvPr>
          <p:cNvSpPr txBox="1"/>
          <p:nvPr/>
        </p:nvSpPr>
        <p:spPr>
          <a:xfrm>
            <a:off x="219572" y="1514645"/>
            <a:ext cx="8334375" cy="307777"/>
          </a:xfrm>
          <a:prstGeom prst="rect">
            <a:avLst/>
          </a:prstGeom>
          <a:noFill/>
        </p:spPr>
        <p:txBody>
          <a:bodyPr wrap="square" rtlCol="0">
            <a:spAutoFit/>
          </a:bodyPr>
          <a:lstStyle/>
          <a:p>
            <a:pPr marL="285750" indent="-285750">
              <a:buFont typeface="Arial" panose="020B0604020202020204" pitchFamily="34" charset="0"/>
              <a:buChar char="•"/>
            </a:pPr>
            <a:r>
              <a:rPr lang="en-ZA" sz="1400" dirty="0"/>
              <a:t>Student statements</a:t>
            </a:r>
          </a:p>
        </p:txBody>
      </p:sp>
      <p:grpSp>
        <p:nvGrpSpPr>
          <p:cNvPr id="21" name="Group 20">
            <a:extLst>
              <a:ext uri="{FF2B5EF4-FFF2-40B4-BE49-F238E27FC236}">
                <a16:creationId xmlns:a16="http://schemas.microsoft.com/office/drawing/2014/main" id="{6D1F4C46-DBEF-7985-20C2-ECA77F047A71}"/>
              </a:ext>
            </a:extLst>
          </p:cNvPr>
          <p:cNvGrpSpPr/>
          <p:nvPr/>
        </p:nvGrpSpPr>
        <p:grpSpPr>
          <a:xfrm>
            <a:off x="1056255" y="1917126"/>
            <a:ext cx="7031489" cy="2172891"/>
            <a:chOff x="2398858" y="1529622"/>
            <a:chExt cx="6434832" cy="1988510"/>
          </a:xfrm>
        </p:grpSpPr>
        <p:grpSp>
          <p:nvGrpSpPr>
            <p:cNvPr id="14" name="Group 13">
              <a:extLst>
                <a:ext uri="{FF2B5EF4-FFF2-40B4-BE49-F238E27FC236}">
                  <a16:creationId xmlns:a16="http://schemas.microsoft.com/office/drawing/2014/main" id="{9F2B4400-32E3-3092-12AC-F34B9B345E2A}"/>
                </a:ext>
              </a:extLst>
            </p:cNvPr>
            <p:cNvGrpSpPr/>
            <p:nvPr/>
          </p:nvGrpSpPr>
          <p:grpSpPr>
            <a:xfrm>
              <a:off x="2398858" y="1533254"/>
              <a:ext cx="2416040" cy="1924814"/>
              <a:chOff x="-6201109" y="2774175"/>
              <a:chExt cx="6266586" cy="4992471"/>
            </a:xfrm>
          </p:grpSpPr>
          <p:pic>
            <p:nvPicPr>
              <p:cNvPr id="12" name="Picture 11">
                <a:extLst>
                  <a:ext uri="{FF2B5EF4-FFF2-40B4-BE49-F238E27FC236}">
                    <a16:creationId xmlns:a16="http://schemas.microsoft.com/office/drawing/2014/main" id="{33F00C74-107F-4314-EFCE-D1F2C02B0C11}"/>
                  </a:ext>
                </a:extLst>
              </p:cNvPr>
              <p:cNvPicPr>
                <a:picLocks noChangeAspect="1"/>
              </p:cNvPicPr>
              <p:nvPr/>
            </p:nvPicPr>
            <p:blipFill>
              <a:blip r:embed="rId3"/>
              <a:stretch>
                <a:fillRect/>
              </a:stretch>
            </p:blipFill>
            <p:spPr>
              <a:xfrm>
                <a:off x="-5964924" y="2774175"/>
                <a:ext cx="5884875" cy="4992471"/>
              </a:xfrm>
              <a:prstGeom prst="rect">
                <a:avLst/>
              </a:prstGeom>
              <a:ln w="6350">
                <a:solidFill>
                  <a:schemeClr val="bg1">
                    <a:lumMod val="85000"/>
                  </a:schemeClr>
                </a:solidFill>
              </a:ln>
            </p:spPr>
          </p:pic>
          <p:sp>
            <p:nvSpPr>
              <p:cNvPr id="13" name="TextBox 12">
                <a:extLst>
                  <a:ext uri="{FF2B5EF4-FFF2-40B4-BE49-F238E27FC236}">
                    <a16:creationId xmlns:a16="http://schemas.microsoft.com/office/drawing/2014/main" id="{3DE83BDD-2F0C-E151-CF2C-6AAD7CF8832A}"/>
                  </a:ext>
                </a:extLst>
              </p:cNvPr>
              <p:cNvSpPr txBox="1"/>
              <p:nvPr/>
            </p:nvSpPr>
            <p:spPr>
              <a:xfrm rot="19433656">
                <a:off x="-6201109" y="4598100"/>
                <a:ext cx="6266586" cy="1357098"/>
              </a:xfrm>
              <a:prstGeom prst="rect">
                <a:avLst/>
              </a:prstGeom>
              <a:noFill/>
            </p:spPr>
            <p:txBody>
              <a:bodyPr wrap="square" rtlCol="0">
                <a:spAutoFit/>
              </a:bodyPr>
              <a:lstStyle/>
              <a:p>
                <a:pPr algn="ctr"/>
                <a:r>
                  <a:rPr lang="en-ZA" sz="2800" dirty="0">
                    <a:solidFill>
                      <a:schemeClr val="bg1">
                        <a:lumMod val="65000"/>
                      </a:schemeClr>
                    </a:solidFill>
                  </a:rPr>
                  <a:t>FSAOR2-9</a:t>
                </a:r>
              </a:p>
            </p:txBody>
          </p:sp>
        </p:grpSp>
        <p:grpSp>
          <p:nvGrpSpPr>
            <p:cNvPr id="10" name="Group 9">
              <a:extLst>
                <a:ext uri="{FF2B5EF4-FFF2-40B4-BE49-F238E27FC236}">
                  <a16:creationId xmlns:a16="http://schemas.microsoft.com/office/drawing/2014/main" id="{CCCF5951-BC44-B9AA-5EF9-B8DD821DCA3C}"/>
                </a:ext>
              </a:extLst>
            </p:cNvPr>
            <p:cNvGrpSpPr/>
            <p:nvPr/>
          </p:nvGrpSpPr>
          <p:grpSpPr>
            <a:xfrm>
              <a:off x="4892330" y="1533254"/>
              <a:ext cx="1827637" cy="1984878"/>
              <a:chOff x="2201789" y="0"/>
              <a:chExt cx="4740421" cy="5148263"/>
            </a:xfrm>
            <a:effectLst/>
          </p:grpSpPr>
          <p:pic>
            <p:nvPicPr>
              <p:cNvPr id="5" name="Picture 4">
                <a:extLst>
                  <a:ext uri="{FF2B5EF4-FFF2-40B4-BE49-F238E27FC236}">
                    <a16:creationId xmlns:a16="http://schemas.microsoft.com/office/drawing/2014/main" id="{0CB2A03D-D9FC-A14F-9CEF-2F496623BC79}"/>
                  </a:ext>
                </a:extLst>
              </p:cNvPr>
              <p:cNvPicPr>
                <a:picLocks noChangeAspect="1"/>
              </p:cNvPicPr>
              <p:nvPr/>
            </p:nvPicPr>
            <p:blipFill>
              <a:blip r:embed="rId4"/>
              <a:stretch>
                <a:fillRect/>
              </a:stretch>
            </p:blipFill>
            <p:spPr>
              <a:xfrm>
                <a:off x="2201789" y="0"/>
                <a:ext cx="4740421" cy="5148263"/>
              </a:xfrm>
              <a:prstGeom prst="rect">
                <a:avLst/>
              </a:prstGeom>
              <a:ln w="6350">
                <a:solidFill>
                  <a:schemeClr val="bg1">
                    <a:lumMod val="85000"/>
                  </a:schemeClr>
                </a:solidFill>
              </a:ln>
            </p:spPr>
          </p:pic>
          <p:sp>
            <p:nvSpPr>
              <p:cNvPr id="9" name="TextBox 8">
                <a:extLst>
                  <a:ext uri="{FF2B5EF4-FFF2-40B4-BE49-F238E27FC236}">
                    <a16:creationId xmlns:a16="http://schemas.microsoft.com/office/drawing/2014/main" id="{3572632F-1EA9-164C-27E3-60D8C73F5211}"/>
                  </a:ext>
                </a:extLst>
              </p:cNvPr>
              <p:cNvSpPr txBox="1"/>
              <p:nvPr/>
            </p:nvSpPr>
            <p:spPr>
              <a:xfrm rot="18786189">
                <a:off x="2187778" y="1886162"/>
                <a:ext cx="4726186" cy="1357098"/>
              </a:xfrm>
              <a:prstGeom prst="rect">
                <a:avLst/>
              </a:prstGeom>
              <a:noFill/>
            </p:spPr>
            <p:txBody>
              <a:bodyPr wrap="square" rtlCol="0">
                <a:spAutoFit/>
              </a:bodyPr>
              <a:lstStyle/>
              <a:p>
                <a:pPr algn="ctr"/>
                <a:r>
                  <a:rPr lang="en-ZA" sz="2800" dirty="0">
                    <a:solidFill>
                      <a:schemeClr val="bg1">
                        <a:lumMod val="65000"/>
                      </a:schemeClr>
                    </a:solidFill>
                  </a:rPr>
                  <a:t>FSAOR2-10</a:t>
                </a:r>
              </a:p>
            </p:txBody>
          </p:sp>
        </p:grpSp>
        <p:grpSp>
          <p:nvGrpSpPr>
            <p:cNvPr id="19" name="Group 18">
              <a:extLst>
                <a:ext uri="{FF2B5EF4-FFF2-40B4-BE49-F238E27FC236}">
                  <a16:creationId xmlns:a16="http://schemas.microsoft.com/office/drawing/2014/main" id="{B4B44C68-3EC1-BEAA-E394-CB85A6D035DE}"/>
                </a:ext>
              </a:extLst>
            </p:cNvPr>
            <p:cNvGrpSpPr/>
            <p:nvPr/>
          </p:nvGrpSpPr>
          <p:grpSpPr>
            <a:xfrm>
              <a:off x="6853505" y="1529622"/>
              <a:ext cx="1980185" cy="1984878"/>
              <a:chOff x="6286442" y="1885447"/>
              <a:chExt cx="1980185" cy="1984878"/>
            </a:xfrm>
            <a:effectLst/>
          </p:grpSpPr>
          <p:pic>
            <p:nvPicPr>
              <p:cNvPr id="16" name="Picture 15">
                <a:extLst>
                  <a:ext uri="{FF2B5EF4-FFF2-40B4-BE49-F238E27FC236}">
                    <a16:creationId xmlns:a16="http://schemas.microsoft.com/office/drawing/2014/main" id="{FD0CEC20-AF62-45C9-57CF-3E7549D54006}"/>
                  </a:ext>
                </a:extLst>
              </p:cNvPr>
              <p:cNvPicPr>
                <a:picLocks noChangeAspect="1"/>
              </p:cNvPicPr>
              <p:nvPr/>
            </p:nvPicPr>
            <p:blipFill>
              <a:blip r:embed="rId5"/>
              <a:stretch>
                <a:fillRect/>
              </a:stretch>
            </p:blipFill>
            <p:spPr>
              <a:xfrm>
                <a:off x="6286442" y="1885447"/>
                <a:ext cx="1980185" cy="1984878"/>
              </a:xfrm>
              <a:prstGeom prst="rect">
                <a:avLst/>
              </a:prstGeom>
              <a:ln w="6350">
                <a:solidFill>
                  <a:schemeClr val="bg1">
                    <a:lumMod val="85000"/>
                  </a:schemeClr>
                </a:solidFill>
              </a:ln>
              <a:effectLst/>
            </p:spPr>
          </p:pic>
          <p:sp>
            <p:nvSpPr>
              <p:cNvPr id="17" name="TextBox 16">
                <a:extLst>
                  <a:ext uri="{FF2B5EF4-FFF2-40B4-BE49-F238E27FC236}">
                    <a16:creationId xmlns:a16="http://schemas.microsoft.com/office/drawing/2014/main" id="{88F525B7-F4C3-48DA-BE4C-F5ADB9B769BA}"/>
                  </a:ext>
                </a:extLst>
              </p:cNvPr>
              <p:cNvSpPr txBox="1"/>
              <p:nvPr/>
            </p:nvSpPr>
            <p:spPr>
              <a:xfrm rot="19101774">
                <a:off x="6325521" y="2581038"/>
                <a:ext cx="1896214" cy="523220"/>
              </a:xfrm>
              <a:prstGeom prst="rect">
                <a:avLst/>
              </a:prstGeom>
              <a:noFill/>
            </p:spPr>
            <p:txBody>
              <a:bodyPr wrap="square" rtlCol="0">
                <a:spAutoFit/>
              </a:bodyPr>
              <a:lstStyle/>
              <a:p>
                <a:pPr algn="ctr"/>
                <a:r>
                  <a:rPr lang="en-ZA" sz="2800" dirty="0">
                    <a:solidFill>
                      <a:schemeClr val="bg1">
                        <a:lumMod val="65000"/>
                      </a:schemeClr>
                    </a:solidFill>
                  </a:rPr>
                  <a:t>FSAOR2-16</a:t>
                </a:r>
              </a:p>
            </p:txBody>
          </p:sp>
        </p:grpSp>
      </p:grpSp>
      <p:pic>
        <p:nvPicPr>
          <p:cNvPr id="7" name="Picture 6">
            <a:extLst>
              <a:ext uri="{FF2B5EF4-FFF2-40B4-BE49-F238E27FC236}">
                <a16:creationId xmlns:a16="http://schemas.microsoft.com/office/drawing/2014/main" id="{09D42BAE-222B-17FA-DEA7-B9859F53D6C9}"/>
              </a:ext>
            </a:extLst>
          </p:cNvPr>
          <p:cNvPicPr>
            <a:picLocks noChangeAspect="1"/>
          </p:cNvPicPr>
          <p:nvPr/>
        </p:nvPicPr>
        <p:blipFill>
          <a:blip r:embed="rId6"/>
          <a:stretch>
            <a:fillRect/>
          </a:stretch>
        </p:blipFill>
        <p:spPr>
          <a:xfrm>
            <a:off x="371793" y="1944864"/>
            <a:ext cx="4451099" cy="2225548"/>
          </a:xfrm>
          <a:prstGeom prst="rect">
            <a:avLst/>
          </a:prstGeom>
          <a:ln>
            <a:solidFill>
              <a:schemeClr val="accent4"/>
            </a:solidFill>
          </a:ln>
        </p:spPr>
      </p:pic>
      <p:pic>
        <p:nvPicPr>
          <p:cNvPr id="4" name="Picture 3">
            <a:extLst>
              <a:ext uri="{FF2B5EF4-FFF2-40B4-BE49-F238E27FC236}">
                <a16:creationId xmlns:a16="http://schemas.microsoft.com/office/drawing/2014/main" id="{029C5663-4771-D747-D509-CA6663AEEFAE}"/>
              </a:ext>
            </a:extLst>
          </p:cNvPr>
          <p:cNvPicPr>
            <a:picLocks noChangeAspect="1"/>
          </p:cNvPicPr>
          <p:nvPr/>
        </p:nvPicPr>
        <p:blipFill>
          <a:blip r:embed="rId7"/>
          <a:stretch>
            <a:fillRect/>
          </a:stretch>
        </p:blipFill>
        <p:spPr>
          <a:xfrm>
            <a:off x="5105957" y="1941395"/>
            <a:ext cx="2702579" cy="1833595"/>
          </a:xfrm>
          <a:prstGeom prst="rect">
            <a:avLst/>
          </a:prstGeom>
          <a:ln>
            <a:solidFill>
              <a:schemeClr val="accent4"/>
            </a:solidFill>
          </a:ln>
        </p:spPr>
      </p:pic>
      <p:pic>
        <p:nvPicPr>
          <p:cNvPr id="20" name="Picture 19">
            <a:extLst>
              <a:ext uri="{FF2B5EF4-FFF2-40B4-BE49-F238E27FC236}">
                <a16:creationId xmlns:a16="http://schemas.microsoft.com/office/drawing/2014/main" id="{0749D2C5-40A1-E5F2-1842-54CF3C0C1DCB}"/>
              </a:ext>
            </a:extLst>
          </p:cNvPr>
          <p:cNvPicPr>
            <a:picLocks noChangeAspect="1"/>
          </p:cNvPicPr>
          <p:nvPr/>
        </p:nvPicPr>
        <p:blipFill>
          <a:blip r:embed="rId8"/>
          <a:stretch>
            <a:fillRect/>
          </a:stretch>
        </p:blipFill>
        <p:spPr>
          <a:xfrm>
            <a:off x="3124567" y="1601788"/>
            <a:ext cx="3209072" cy="2590637"/>
          </a:xfrm>
          <a:prstGeom prst="rect">
            <a:avLst/>
          </a:prstGeom>
          <a:ln>
            <a:solidFill>
              <a:srgbClr val="00ACBD"/>
            </a:solidFill>
          </a:ln>
          <a:effectLst/>
        </p:spPr>
      </p:pic>
    </p:spTree>
    <p:extLst>
      <p:ext uri="{BB962C8B-B14F-4D97-AF65-F5344CB8AC3E}">
        <p14:creationId xmlns:p14="http://schemas.microsoft.com/office/powerpoint/2010/main" val="31910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74F289-E27F-4D3E-8321-20EF505C3377}"/>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erson with a binder on his head&#10;&#10;Description automatically generated">
            <a:extLst>
              <a:ext uri="{FF2B5EF4-FFF2-40B4-BE49-F238E27FC236}">
                <a16:creationId xmlns:a16="http://schemas.microsoft.com/office/drawing/2014/main" id="{E7CF47F6-4A1E-BBA6-4D3B-A7EAA500E34D}"/>
              </a:ext>
            </a:extLst>
          </p:cNvPr>
          <p:cNvPicPr>
            <a:picLocks noChangeAspect="1"/>
          </p:cNvPicPr>
          <p:nvPr/>
        </p:nvPicPr>
        <p:blipFill>
          <a:blip r:embed="rId3"/>
          <a:stretch>
            <a:fillRect/>
          </a:stretch>
        </p:blipFill>
        <p:spPr>
          <a:xfrm>
            <a:off x="5536019" y="1318907"/>
            <a:ext cx="3607981" cy="3024563"/>
          </a:xfrm>
          <a:prstGeom prst="rect">
            <a:avLst/>
          </a:prstGeom>
        </p:spPr>
      </p:pic>
      <p:sp>
        <p:nvSpPr>
          <p:cNvPr id="7" name="Rectangle 6">
            <a:extLst>
              <a:ext uri="{FF2B5EF4-FFF2-40B4-BE49-F238E27FC236}">
                <a16:creationId xmlns:a16="http://schemas.microsoft.com/office/drawing/2014/main" id="{786DA4A2-CF3F-7D1F-E410-3E022B78C535}"/>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7196D962-2AA1-EF40-CCD4-FAB4756EADC3}"/>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43407"/>
            <a:ext cx="6665912" cy="353941"/>
          </a:xfrm>
        </p:spPr>
        <p:txBody>
          <a:bodyPr/>
          <a:lstStyle/>
          <a:p>
            <a:r>
              <a:rPr lang="en-ZA" sz="2000" b="0" dirty="0"/>
              <a:t>ACCOUNTS RECEIVABLE SYSTEM</a:t>
            </a:r>
          </a:p>
        </p:txBody>
      </p:sp>
      <p:sp>
        <p:nvSpPr>
          <p:cNvPr id="2" name="TextBox 1">
            <a:extLst>
              <a:ext uri="{FF2B5EF4-FFF2-40B4-BE49-F238E27FC236}">
                <a16:creationId xmlns:a16="http://schemas.microsoft.com/office/drawing/2014/main" id="{CE357103-6533-368E-5F52-469070665689}"/>
              </a:ext>
            </a:extLst>
          </p:cNvPr>
          <p:cNvSpPr txBox="1"/>
          <p:nvPr/>
        </p:nvSpPr>
        <p:spPr>
          <a:xfrm>
            <a:off x="236279" y="1855512"/>
            <a:ext cx="4860261" cy="16747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sz="1400" dirty="0"/>
              <a:t>Do you have sundry debtors? Do you administer them on the Integrator system?</a:t>
            </a:r>
          </a:p>
          <a:p>
            <a:pPr marL="285750" indent="-285750">
              <a:lnSpc>
                <a:spcPct val="150000"/>
              </a:lnSpc>
              <a:buFont typeface="Arial" panose="020B0604020202020204" pitchFamily="34" charset="0"/>
              <a:buChar char="•"/>
            </a:pPr>
            <a:r>
              <a:rPr lang="en-ZA" sz="1400" dirty="0"/>
              <a:t>Does your statements to them ONLY display their outstanding invoices?</a:t>
            </a:r>
          </a:p>
          <a:p>
            <a:pPr marL="285750" indent="-285750">
              <a:lnSpc>
                <a:spcPct val="150000"/>
              </a:lnSpc>
              <a:buFont typeface="Arial" panose="020B0604020202020204" pitchFamily="34" charset="0"/>
              <a:buChar char="•"/>
            </a:pPr>
            <a:r>
              <a:rPr lang="en-ZA" sz="1400" dirty="0"/>
              <a:t>Do you age ONLY the outstanding invoices?</a:t>
            </a:r>
          </a:p>
        </p:txBody>
      </p:sp>
      <p:sp>
        <p:nvSpPr>
          <p:cNvPr id="5" name="TextBox 4">
            <a:extLst>
              <a:ext uri="{FF2B5EF4-FFF2-40B4-BE49-F238E27FC236}">
                <a16:creationId xmlns:a16="http://schemas.microsoft.com/office/drawing/2014/main" id="{D92299FD-C06D-EE23-5D38-A93005C1F98A}"/>
              </a:ext>
            </a:extLst>
          </p:cNvPr>
          <p:cNvSpPr txBox="1"/>
          <p:nvPr/>
        </p:nvSpPr>
        <p:spPr>
          <a:xfrm>
            <a:off x="6240527" y="4363167"/>
            <a:ext cx="2692111" cy="169277"/>
          </a:xfrm>
          <a:prstGeom prst="rect">
            <a:avLst/>
          </a:prstGeom>
          <a:noFill/>
        </p:spPr>
        <p:txBody>
          <a:bodyPr wrap="square" rtlCol="0">
            <a:spAutoFit/>
          </a:bodyPr>
          <a:lstStyle/>
          <a:p>
            <a:pPr algn="r"/>
            <a:r>
              <a:rPr lang="en-ZA" sz="500" dirty="0"/>
              <a:t>https://www.gvinc.law.za/hows-that-debtors-book-reading/</a:t>
            </a:r>
          </a:p>
        </p:txBody>
      </p:sp>
    </p:spTree>
    <p:extLst>
      <p:ext uri="{BB962C8B-B14F-4D97-AF65-F5344CB8AC3E}">
        <p14:creationId xmlns:p14="http://schemas.microsoft.com/office/powerpoint/2010/main" val="215410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1BE4FA-2AC4-2A20-656C-278AF07B487D}"/>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F6BD535F-6323-DD2F-C2A3-F270789939E4}"/>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93AF2C53-8A7D-85BC-C8C0-D7AC3CCF301F}"/>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30297"/>
            <a:ext cx="6665912" cy="369332"/>
          </a:xfrm>
        </p:spPr>
        <p:txBody>
          <a:bodyPr/>
          <a:lstStyle/>
          <a:p>
            <a:r>
              <a:rPr lang="en-ZA" sz="2000" b="0" dirty="0"/>
              <a:t>BURSARIES AND LOANS SYSTEM</a:t>
            </a:r>
          </a:p>
        </p:txBody>
      </p:sp>
      <p:sp>
        <p:nvSpPr>
          <p:cNvPr id="2" name="TextBox 1">
            <a:extLst>
              <a:ext uri="{FF2B5EF4-FFF2-40B4-BE49-F238E27FC236}">
                <a16:creationId xmlns:a16="http://schemas.microsoft.com/office/drawing/2014/main" id="{DFD42A8E-B8F9-E682-9743-7382B387A61D}"/>
              </a:ext>
            </a:extLst>
          </p:cNvPr>
          <p:cNvSpPr txBox="1"/>
          <p:nvPr/>
        </p:nvSpPr>
        <p:spPr>
          <a:xfrm>
            <a:off x="303213" y="1511664"/>
            <a:ext cx="8452860" cy="307777"/>
          </a:xfrm>
          <a:prstGeom prst="rect">
            <a:avLst/>
          </a:prstGeom>
          <a:noFill/>
        </p:spPr>
        <p:txBody>
          <a:bodyPr wrap="square" rtlCol="0">
            <a:spAutoFit/>
          </a:bodyPr>
          <a:lstStyle/>
          <a:p>
            <a:pPr marL="285750" indent="-285750">
              <a:buFont typeface="Arial" panose="020B0604020202020204" pitchFamily="34" charset="0"/>
              <a:buChar char="•"/>
            </a:pPr>
            <a:r>
              <a:rPr lang="en-ZA" sz="1400" dirty="0"/>
              <a:t>Challenges with the students’ estimated cost?</a:t>
            </a:r>
          </a:p>
        </p:txBody>
      </p:sp>
      <p:pic>
        <p:nvPicPr>
          <p:cNvPr id="4" name="Picture 3">
            <a:extLst>
              <a:ext uri="{FF2B5EF4-FFF2-40B4-BE49-F238E27FC236}">
                <a16:creationId xmlns:a16="http://schemas.microsoft.com/office/drawing/2014/main" id="{67C94DD4-C089-E33C-17A0-D5857C2B66AC}"/>
              </a:ext>
            </a:extLst>
          </p:cNvPr>
          <p:cNvPicPr>
            <a:picLocks noChangeAspect="1"/>
          </p:cNvPicPr>
          <p:nvPr/>
        </p:nvPicPr>
        <p:blipFill>
          <a:blip r:embed="rId3"/>
          <a:stretch>
            <a:fillRect/>
          </a:stretch>
        </p:blipFill>
        <p:spPr>
          <a:xfrm>
            <a:off x="2181804" y="2019449"/>
            <a:ext cx="4780391" cy="2046695"/>
          </a:xfrm>
          <a:prstGeom prst="rect">
            <a:avLst/>
          </a:prstGeom>
          <a:ln>
            <a:solidFill>
              <a:schemeClr val="tx2"/>
            </a:solidFill>
          </a:ln>
        </p:spPr>
      </p:pic>
    </p:spTree>
    <p:extLst>
      <p:ext uri="{BB962C8B-B14F-4D97-AF65-F5344CB8AC3E}">
        <p14:creationId xmlns:p14="http://schemas.microsoft.com/office/powerpoint/2010/main" val="74223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1A040E-1D71-69F9-75F4-3459D09ACC14}"/>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9FADA9F-A50A-7E32-224A-AC67CFE9D101}"/>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a16="http://schemas.microsoft.com/office/drawing/2014/main" id="{6B727220-6381-B574-344E-C9E7E35AAC4E}"/>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94743"/>
            <a:ext cx="6665912" cy="244759"/>
          </a:xfrm>
        </p:spPr>
        <p:txBody>
          <a:bodyPr/>
          <a:lstStyle/>
          <a:p>
            <a:r>
              <a:rPr lang="en-ZA" sz="2000" b="0" dirty="0"/>
              <a:t>BURSARIES AND LOANS SYSTEM – CONT.</a:t>
            </a:r>
          </a:p>
        </p:txBody>
      </p:sp>
      <p:sp>
        <p:nvSpPr>
          <p:cNvPr id="2" name="TextBox 1">
            <a:extLst>
              <a:ext uri="{FF2B5EF4-FFF2-40B4-BE49-F238E27FC236}">
                <a16:creationId xmlns:a16="http://schemas.microsoft.com/office/drawing/2014/main" id="{DFD42A8E-B8F9-E682-9743-7382B387A61D}"/>
              </a:ext>
            </a:extLst>
          </p:cNvPr>
          <p:cNvSpPr txBox="1"/>
          <p:nvPr/>
        </p:nvSpPr>
        <p:spPr>
          <a:xfrm>
            <a:off x="303213" y="1510123"/>
            <a:ext cx="3396917" cy="523220"/>
          </a:xfrm>
          <a:prstGeom prst="rect">
            <a:avLst/>
          </a:prstGeom>
          <a:noFill/>
        </p:spPr>
        <p:txBody>
          <a:bodyPr wrap="square" rtlCol="0">
            <a:spAutoFit/>
          </a:bodyPr>
          <a:lstStyle/>
          <a:p>
            <a:pPr marL="285750" indent="-285750">
              <a:buFont typeface="Arial" panose="020B0604020202020204" pitchFamily="34" charset="0"/>
              <a:buChar char="•"/>
            </a:pPr>
            <a:r>
              <a:rPr lang="en-ZA" sz="1400" dirty="0"/>
              <a:t>Do you know which bursaries have amounts available?</a:t>
            </a:r>
          </a:p>
        </p:txBody>
      </p:sp>
      <p:pic>
        <p:nvPicPr>
          <p:cNvPr id="5" name="Picture 4">
            <a:extLst>
              <a:ext uri="{FF2B5EF4-FFF2-40B4-BE49-F238E27FC236}">
                <a16:creationId xmlns:a16="http://schemas.microsoft.com/office/drawing/2014/main" id="{EA1D97F7-C4A3-3641-F9A5-E6885D3866A3}"/>
              </a:ext>
            </a:extLst>
          </p:cNvPr>
          <p:cNvPicPr>
            <a:picLocks noChangeAspect="1"/>
          </p:cNvPicPr>
          <p:nvPr/>
        </p:nvPicPr>
        <p:blipFill>
          <a:blip r:embed="rId3"/>
          <a:stretch>
            <a:fillRect/>
          </a:stretch>
        </p:blipFill>
        <p:spPr>
          <a:xfrm>
            <a:off x="4113520" y="1510123"/>
            <a:ext cx="4722505" cy="2467332"/>
          </a:xfrm>
          <a:prstGeom prst="rect">
            <a:avLst/>
          </a:prstGeom>
          <a:ln>
            <a:solidFill>
              <a:schemeClr val="tx2"/>
            </a:solidFill>
          </a:ln>
        </p:spPr>
      </p:pic>
      <p:pic>
        <p:nvPicPr>
          <p:cNvPr id="8" name="Picture 7">
            <a:extLst>
              <a:ext uri="{FF2B5EF4-FFF2-40B4-BE49-F238E27FC236}">
                <a16:creationId xmlns:a16="http://schemas.microsoft.com/office/drawing/2014/main" id="{28135335-53F1-F5CE-A691-B916949F8AB4}"/>
              </a:ext>
            </a:extLst>
          </p:cNvPr>
          <p:cNvPicPr>
            <a:picLocks noChangeAspect="1"/>
          </p:cNvPicPr>
          <p:nvPr/>
        </p:nvPicPr>
        <p:blipFill>
          <a:blip r:embed="rId4"/>
          <a:stretch>
            <a:fillRect/>
          </a:stretch>
        </p:blipFill>
        <p:spPr>
          <a:xfrm>
            <a:off x="4113520" y="1527468"/>
            <a:ext cx="4215697" cy="1782564"/>
          </a:xfrm>
          <a:prstGeom prst="rect">
            <a:avLst/>
          </a:prstGeom>
          <a:ln>
            <a:solidFill>
              <a:srgbClr val="00B0F0"/>
            </a:solidFill>
          </a:ln>
          <a:effectLst>
            <a:outerShdw blurRad="50800" dist="38100" dir="13500000" algn="br" rotWithShape="0">
              <a:prstClr val="black">
                <a:alpha val="40000"/>
              </a:prstClr>
            </a:outerShdw>
          </a:effectLst>
        </p:spPr>
      </p:pic>
      <p:pic>
        <p:nvPicPr>
          <p:cNvPr id="4" name="Picture 3">
            <a:extLst>
              <a:ext uri="{FF2B5EF4-FFF2-40B4-BE49-F238E27FC236}">
                <a16:creationId xmlns:a16="http://schemas.microsoft.com/office/drawing/2014/main" id="{A54EB1D9-5764-2937-F082-7B4A318A1504}"/>
              </a:ext>
            </a:extLst>
          </p:cNvPr>
          <p:cNvPicPr>
            <a:picLocks noChangeAspect="1"/>
          </p:cNvPicPr>
          <p:nvPr/>
        </p:nvPicPr>
        <p:blipFill>
          <a:blip r:embed="rId5"/>
          <a:stretch>
            <a:fillRect/>
          </a:stretch>
        </p:blipFill>
        <p:spPr>
          <a:xfrm>
            <a:off x="4113520" y="1534753"/>
            <a:ext cx="3636688" cy="1730516"/>
          </a:xfrm>
          <a:prstGeom prst="rect">
            <a:avLst/>
          </a:prstGeom>
          <a:ln>
            <a:solidFill>
              <a:srgbClr val="00B0F0"/>
            </a:solidFill>
          </a:ln>
          <a:effectLst>
            <a:outerShdw blurRad="50800" dist="38100" dir="13500000" algn="br" rotWithShape="0">
              <a:prstClr val="black">
                <a:alpha val="40000"/>
              </a:prstClr>
            </a:outerShdw>
          </a:effectLst>
        </p:spPr>
      </p:pic>
      <p:pic>
        <p:nvPicPr>
          <p:cNvPr id="10" name="Picture 9">
            <a:extLst>
              <a:ext uri="{FF2B5EF4-FFF2-40B4-BE49-F238E27FC236}">
                <a16:creationId xmlns:a16="http://schemas.microsoft.com/office/drawing/2014/main" id="{2BCBB4BA-5920-9B0A-2096-A95FA906ABEC}"/>
              </a:ext>
            </a:extLst>
          </p:cNvPr>
          <p:cNvPicPr>
            <a:picLocks noChangeAspect="1"/>
          </p:cNvPicPr>
          <p:nvPr/>
        </p:nvPicPr>
        <p:blipFill>
          <a:blip r:embed="rId6"/>
          <a:stretch>
            <a:fillRect/>
          </a:stretch>
        </p:blipFill>
        <p:spPr>
          <a:xfrm>
            <a:off x="2791778" y="2008229"/>
            <a:ext cx="6044247" cy="1986571"/>
          </a:xfrm>
          <a:prstGeom prst="rect">
            <a:avLst/>
          </a:prstGeom>
          <a:ln>
            <a:solidFill>
              <a:srgbClr val="00B0F0"/>
            </a:solidFill>
          </a:ln>
        </p:spPr>
      </p:pic>
    </p:spTree>
    <p:extLst>
      <p:ext uri="{BB962C8B-B14F-4D97-AF65-F5344CB8AC3E}">
        <p14:creationId xmlns:p14="http://schemas.microsoft.com/office/powerpoint/2010/main" val="264549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DAEBC4-15CF-6AEA-49EC-8FDB86B65839}"/>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03BB6417-051F-FAF7-9942-021930E8A136}"/>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2B8B36C3-8BFE-75E8-ABF7-4289EAF151B1}"/>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28224"/>
            <a:ext cx="6665912" cy="369332"/>
          </a:xfrm>
        </p:spPr>
        <p:txBody>
          <a:bodyPr/>
          <a:lstStyle/>
          <a:p>
            <a:r>
              <a:rPr lang="en-ZA" sz="2000" b="0" dirty="0"/>
              <a:t>BURSARIES AND LOANS SYSTEM – CONT.</a:t>
            </a:r>
          </a:p>
        </p:txBody>
      </p:sp>
      <p:sp>
        <p:nvSpPr>
          <p:cNvPr id="2" name="TextBox 1">
            <a:extLst>
              <a:ext uri="{FF2B5EF4-FFF2-40B4-BE49-F238E27FC236}">
                <a16:creationId xmlns:a16="http://schemas.microsoft.com/office/drawing/2014/main" id="{DFD42A8E-B8F9-E682-9743-7382B387A61D}"/>
              </a:ext>
            </a:extLst>
          </p:cNvPr>
          <p:cNvSpPr txBox="1"/>
          <p:nvPr/>
        </p:nvSpPr>
        <p:spPr>
          <a:xfrm>
            <a:off x="211773" y="1513749"/>
            <a:ext cx="8452860" cy="307777"/>
          </a:xfrm>
          <a:prstGeom prst="rect">
            <a:avLst/>
          </a:prstGeom>
          <a:noFill/>
        </p:spPr>
        <p:txBody>
          <a:bodyPr wrap="square" rtlCol="0">
            <a:spAutoFit/>
          </a:bodyPr>
          <a:lstStyle/>
          <a:p>
            <a:pPr marL="285750" indent="-285750">
              <a:buFont typeface="Arial" panose="020B0604020202020204" pitchFamily="34" charset="0"/>
              <a:buChar char="•"/>
            </a:pPr>
            <a:r>
              <a:rPr lang="en-ZA" sz="1400" dirty="0"/>
              <a:t>How do you record bursary applications?</a:t>
            </a:r>
          </a:p>
        </p:txBody>
      </p:sp>
      <p:pic>
        <p:nvPicPr>
          <p:cNvPr id="5" name="Picture 4">
            <a:extLst>
              <a:ext uri="{FF2B5EF4-FFF2-40B4-BE49-F238E27FC236}">
                <a16:creationId xmlns:a16="http://schemas.microsoft.com/office/drawing/2014/main" id="{8BE08E23-BACE-68B0-3332-D7B0981799AD}"/>
              </a:ext>
            </a:extLst>
          </p:cNvPr>
          <p:cNvPicPr>
            <a:picLocks noChangeAspect="1"/>
          </p:cNvPicPr>
          <p:nvPr/>
        </p:nvPicPr>
        <p:blipFill rotWithShape="1">
          <a:blip r:embed="rId3"/>
          <a:srcRect l="1412" t="2826"/>
          <a:stretch/>
        </p:blipFill>
        <p:spPr>
          <a:xfrm>
            <a:off x="5296612" y="1493204"/>
            <a:ext cx="3539413" cy="2653917"/>
          </a:xfrm>
          <a:prstGeom prst="rect">
            <a:avLst/>
          </a:prstGeom>
          <a:ln>
            <a:solidFill>
              <a:schemeClr val="accent4"/>
            </a:solidFill>
          </a:ln>
        </p:spPr>
      </p:pic>
    </p:spTree>
    <p:extLst>
      <p:ext uri="{BB962C8B-B14F-4D97-AF65-F5344CB8AC3E}">
        <p14:creationId xmlns:p14="http://schemas.microsoft.com/office/powerpoint/2010/main" val="4373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using a computer&#10;&#10;Description automatically generated">
            <a:extLst>
              <a:ext uri="{FF2B5EF4-FFF2-40B4-BE49-F238E27FC236}">
                <a16:creationId xmlns:a16="http://schemas.microsoft.com/office/drawing/2014/main" id="{D387D954-92C2-1AD1-12FD-4C470357B210}"/>
              </a:ext>
            </a:extLst>
          </p:cNvPr>
          <p:cNvPicPr>
            <a:picLocks noChangeAspect="1"/>
          </p:cNvPicPr>
          <p:nvPr/>
        </p:nvPicPr>
        <p:blipFill rotWithShape="1">
          <a:blip r:embed="rId3"/>
          <a:srcRect t="21243" b="13242"/>
          <a:stretch/>
        </p:blipFill>
        <p:spPr>
          <a:xfrm>
            <a:off x="0" y="850575"/>
            <a:ext cx="9144000" cy="3518226"/>
          </a:xfrm>
          <a:prstGeom prst="rect">
            <a:avLst/>
          </a:prstGeom>
        </p:spPr>
      </p:pic>
      <p:sp>
        <p:nvSpPr>
          <p:cNvPr id="10" name="TextBox 9">
            <a:extLst>
              <a:ext uri="{FF2B5EF4-FFF2-40B4-BE49-F238E27FC236}">
                <a16:creationId xmlns:a16="http://schemas.microsoft.com/office/drawing/2014/main" id="{D1719BD6-88A3-7B46-9E9A-4A33865BAB91}"/>
              </a:ext>
            </a:extLst>
          </p:cNvPr>
          <p:cNvSpPr txBox="1"/>
          <p:nvPr/>
        </p:nvSpPr>
        <p:spPr>
          <a:xfrm>
            <a:off x="4884137" y="4393559"/>
            <a:ext cx="3951888" cy="169277"/>
          </a:xfrm>
          <a:prstGeom prst="rect">
            <a:avLst/>
          </a:prstGeom>
          <a:noFill/>
        </p:spPr>
        <p:txBody>
          <a:bodyPr wrap="square" rtlCol="0">
            <a:spAutoFit/>
          </a:bodyPr>
          <a:lstStyle/>
          <a:p>
            <a:pPr algn="r"/>
            <a:r>
              <a:rPr lang="en-ZA" sz="500" dirty="0"/>
              <a:t>https://www.linkedin.com/pulse/innovating-finance-role-custom-fintech-software-development-isla/?trk=public_post</a:t>
            </a:r>
          </a:p>
        </p:txBody>
      </p:sp>
      <p:sp>
        <p:nvSpPr>
          <p:cNvPr id="3" name="Rectangle 2">
            <a:extLst>
              <a:ext uri="{FF2B5EF4-FFF2-40B4-BE49-F238E27FC236}">
                <a16:creationId xmlns:a16="http://schemas.microsoft.com/office/drawing/2014/main" id="{65CEB3D8-299C-0B00-7D61-7DE40D0E6341}"/>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Rectangle 3">
            <a:extLst>
              <a:ext uri="{FF2B5EF4-FFF2-40B4-BE49-F238E27FC236}">
                <a16:creationId xmlns:a16="http://schemas.microsoft.com/office/drawing/2014/main" id="{7DD99FFE-E34C-6BB0-ED4B-898151845585}"/>
              </a:ext>
            </a:extLst>
          </p:cNvPr>
          <p:cNvSpPr/>
          <p:nvPr/>
        </p:nvSpPr>
        <p:spPr>
          <a:xfrm>
            <a:off x="0" y="79692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4212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82748"/>
            <a:ext cx="6665912" cy="283368"/>
          </a:xfrm>
        </p:spPr>
        <p:txBody>
          <a:bodyPr/>
          <a:lstStyle/>
          <a:p>
            <a:r>
              <a:rPr lang="en-ZA" sz="2000" b="0" dirty="0"/>
              <a:t>BURSARIES AND LOANS SYSTEM – CONT.</a:t>
            </a:r>
          </a:p>
        </p:txBody>
      </p:sp>
      <p:sp>
        <p:nvSpPr>
          <p:cNvPr id="3" name="Rectangle 2">
            <a:extLst>
              <a:ext uri="{FF2B5EF4-FFF2-40B4-BE49-F238E27FC236}">
                <a16:creationId xmlns:a16="http://schemas.microsoft.com/office/drawing/2014/main" id="{865DC647-C800-2973-CE73-E5844FC112F6}"/>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13DA76C6-81E9-0D3D-A336-935C62BBB840}"/>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DD5D0F0A-FEC3-6B78-C01F-9019695DACEC}"/>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extBox 1">
            <a:extLst>
              <a:ext uri="{FF2B5EF4-FFF2-40B4-BE49-F238E27FC236}">
                <a16:creationId xmlns:a16="http://schemas.microsoft.com/office/drawing/2014/main" id="{DFD42A8E-B8F9-E682-9743-7382B387A61D}"/>
              </a:ext>
            </a:extLst>
          </p:cNvPr>
          <p:cNvSpPr txBox="1"/>
          <p:nvPr/>
        </p:nvSpPr>
        <p:spPr>
          <a:xfrm>
            <a:off x="239418" y="1497873"/>
            <a:ext cx="8452860" cy="307777"/>
          </a:xfrm>
          <a:prstGeom prst="rect">
            <a:avLst/>
          </a:prstGeom>
          <a:noFill/>
        </p:spPr>
        <p:txBody>
          <a:bodyPr wrap="square" rtlCol="0">
            <a:spAutoFit/>
          </a:bodyPr>
          <a:lstStyle/>
          <a:p>
            <a:pPr marL="285750" indent="-285750">
              <a:buFont typeface="Arial" panose="020B0604020202020204" pitchFamily="34" charset="0"/>
              <a:buChar char="•"/>
            </a:pPr>
            <a:r>
              <a:rPr lang="en-ZA" sz="1400" dirty="0"/>
              <a:t>Other monies – not NSFAS?</a:t>
            </a:r>
          </a:p>
        </p:txBody>
      </p:sp>
      <p:pic>
        <p:nvPicPr>
          <p:cNvPr id="4" name="Picture 3">
            <a:extLst>
              <a:ext uri="{FF2B5EF4-FFF2-40B4-BE49-F238E27FC236}">
                <a16:creationId xmlns:a16="http://schemas.microsoft.com/office/drawing/2014/main" id="{63F9E37E-FB4A-7076-6846-592C898FBAD2}"/>
              </a:ext>
            </a:extLst>
          </p:cNvPr>
          <p:cNvPicPr>
            <a:picLocks noChangeAspect="1"/>
          </p:cNvPicPr>
          <p:nvPr/>
        </p:nvPicPr>
        <p:blipFill>
          <a:blip r:embed="rId3"/>
          <a:stretch>
            <a:fillRect/>
          </a:stretch>
        </p:blipFill>
        <p:spPr>
          <a:xfrm>
            <a:off x="4295022" y="1509368"/>
            <a:ext cx="4541003" cy="2052239"/>
          </a:xfrm>
          <a:prstGeom prst="rect">
            <a:avLst/>
          </a:prstGeom>
          <a:ln>
            <a:solidFill>
              <a:schemeClr val="accent4"/>
            </a:solidFill>
          </a:ln>
        </p:spPr>
      </p:pic>
      <p:pic>
        <p:nvPicPr>
          <p:cNvPr id="8" name="Picture 7">
            <a:extLst>
              <a:ext uri="{FF2B5EF4-FFF2-40B4-BE49-F238E27FC236}">
                <a16:creationId xmlns:a16="http://schemas.microsoft.com/office/drawing/2014/main" id="{1099C522-B456-261E-1F04-C2C4FA30C330}"/>
              </a:ext>
            </a:extLst>
          </p:cNvPr>
          <p:cNvPicPr>
            <a:picLocks noChangeAspect="1"/>
          </p:cNvPicPr>
          <p:nvPr/>
        </p:nvPicPr>
        <p:blipFill>
          <a:blip r:embed="rId4"/>
          <a:stretch>
            <a:fillRect/>
          </a:stretch>
        </p:blipFill>
        <p:spPr>
          <a:xfrm>
            <a:off x="4308371" y="1506531"/>
            <a:ext cx="4058389" cy="2703743"/>
          </a:xfrm>
          <a:prstGeom prst="rect">
            <a:avLst/>
          </a:prstGeom>
          <a:ln>
            <a:solidFill>
              <a:schemeClr val="accent4"/>
            </a:solidFill>
          </a:ln>
        </p:spPr>
      </p:pic>
      <p:pic>
        <p:nvPicPr>
          <p:cNvPr id="10" name="Picture 9">
            <a:extLst>
              <a:ext uri="{FF2B5EF4-FFF2-40B4-BE49-F238E27FC236}">
                <a16:creationId xmlns:a16="http://schemas.microsoft.com/office/drawing/2014/main" id="{A562AAD4-B323-D6D0-823D-DB86E798F786}"/>
              </a:ext>
            </a:extLst>
          </p:cNvPr>
          <p:cNvPicPr>
            <a:picLocks noChangeAspect="1"/>
          </p:cNvPicPr>
          <p:nvPr/>
        </p:nvPicPr>
        <p:blipFill>
          <a:blip r:embed="rId5"/>
          <a:stretch>
            <a:fillRect/>
          </a:stretch>
        </p:blipFill>
        <p:spPr>
          <a:xfrm>
            <a:off x="3302662" y="1506531"/>
            <a:ext cx="5533363" cy="2430299"/>
          </a:xfrm>
          <a:prstGeom prst="rect">
            <a:avLst/>
          </a:prstGeom>
          <a:ln>
            <a:solidFill>
              <a:schemeClr val="accent5"/>
            </a:solidFill>
          </a:ln>
        </p:spPr>
      </p:pic>
      <p:pic>
        <p:nvPicPr>
          <p:cNvPr id="12" name="Picture 11">
            <a:extLst>
              <a:ext uri="{FF2B5EF4-FFF2-40B4-BE49-F238E27FC236}">
                <a16:creationId xmlns:a16="http://schemas.microsoft.com/office/drawing/2014/main" id="{464C8AEF-E00B-FFFF-50C3-663CF50BDDB6}"/>
              </a:ext>
            </a:extLst>
          </p:cNvPr>
          <p:cNvPicPr>
            <a:picLocks noChangeAspect="1"/>
          </p:cNvPicPr>
          <p:nvPr/>
        </p:nvPicPr>
        <p:blipFill>
          <a:blip r:embed="rId6"/>
          <a:stretch>
            <a:fillRect/>
          </a:stretch>
        </p:blipFill>
        <p:spPr>
          <a:xfrm>
            <a:off x="4295022" y="1515190"/>
            <a:ext cx="3014628" cy="2652602"/>
          </a:xfrm>
          <a:prstGeom prst="rect">
            <a:avLst/>
          </a:prstGeom>
          <a:ln>
            <a:solidFill>
              <a:schemeClr val="accent5"/>
            </a:solidFill>
          </a:ln>
          <a:effectLst/>
        </p:spPr>
      </p:pic>
    </p:spTree>
    <p:extLst>
      <p:ext uri="{BB962C8B-B14F-4D97-AF65-F5344CB8AC3E}">
        <p14:creationId xmlns:p14="http://schemas.microsoft.com/office/powerpoint/2010/main" val="154453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6A63E3-82D8-7FC2-CCB5-4228615C8E25}"/>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A63442C3-ADF8-1B52-B2C7-E6128712A499}"/>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Rectangle 4">
            <a:extLst>
              <a:ext uri="{FF2B5EF4-FFF2-40B4-BE49-F238E27FC236}">
                <a16:creationId xmlns:a16="http://schemas.microsoft.com/office/drawing/2014/main" id="{04049637-DCEB-1057-FE8E-FD3B285CA289}"/>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7" name="Picture 6">
            <a:extLst>
              <a:ext uri="{FF2B5EF4-FFF2-40B4-BE49-F238E27FC236}">
                <a16:creationId xmlns:a16="http://schemas.microsoft.com/office/drawing/2014/main" id="{CAB2E197-D575-300E-D37A-6834620650F4}"/>
              </a:ext>
            </a:extLst>
          </p:cNvPr>
          <p:cNvPicPr>
            <a:picLocks noChangeAspect="1"/>
          </p:cNvPicPr>
          <p:nvPr/>
        </p:nvPicPr>
        <p:blipFill>
          <a:blip r:embed="rId3"/>
          <a:stretch>
            <a:fillRect/>
          </a:stretch>
        </p:blipFill>
        <p:spPr>
          <a:xfrm>
            <a:off x="4605767" y="1438049"/>
            <a:ext cx="4235020" cy="2751244"/>
          </a:xfrm>
          <a:prstGeom prst="rect">
            <a:avLst/>
          </a:prstGeom>
          <a:ln>
            <a:solidFill>
              <a:schemeClr val="accent5"/>
            </a:solidFill>
          </a:ln>
        </p:spPr>
      </p:pic>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63933"/>
            <a:ext cx="6665912" cy="299350"/>
          </a:xfrm>
        </p:spPr>
        <p:txBody>
          <a:bodyPr/>
          <a:lstStyle/>
          <a:p>
            <a:r>
              <a:rPr lang="en-ZA" sz="2000" b="0" dirty="0"/>
              <a:t>CASH BOOK SYSTEM</a:t>
            </a:r>
          </a:p>
        </p:txBody>
      </p:sp>
      <p:sp>
        <p:nvSpPr>
          <p:cNvPr id="2" name="TextBox 1">
            <a:extLst>
              <a:ext uri="{FF2B5EF4-FFF2-40B4-BE49-F238E27FC236}">
                <a16:creationId xmlns:a16="http://schemas.microsoft.com/office/drawing/2014/main" id="{764F9769-29C0-AE27-71ED-2587877075C8}"/>
              </a:ext>
            </a:extLst>
          </p:cNvPr>
          <p:cNvSpPr txBox="1"/>
          <p:nvPr/>
        </p:nvSpPr>
        <p:spPr>
          <a:xfrm>
            <a:off x="234633" y="1513450"/>
            <a:ext cx="7723187" cy="307777"/>
          </a:xfrm>
          <a:prstGeom prst="rect">
            <a:avLst/>
          </a:prstGeom>
          <a:noFill/>
        </p:spPr>
        <p:txBody>
          <a:bodyPr wrap="square" rtlCol="0">
            <a:spAutoFit/>
          </a:bodyPr>
          <a:lstStyle/>
          <a:p>
            <a:pPr marL="285750" indent="-285750">
              <a:buFont typeface="Arial" panose="020B0604020202020204" pitchFamily="34" charset="0"/>
              <a:buChar char="•"/>
            </a:pPr>
            <a:r>
              <a:rPr lang="en-ZA" sz="1400" dirty="0"/>
              <a:t>Bank reconciliation report?</a:t>
            </a:r>
          </a:p>
        </p:txBody>
      </p:sp>
      <p:pic>
        <p:nvPicPr>
          <p:cNvPr id="9" name="Picture 8">
            <a:extLst>
              <a:ext uri="{FF2B5EF4-FFF2-40B4-BE49-F238E27FC236}">
                <a16:creationId xmlns:a16="http://schemas.microsoft.com/office/drawing/2014/main" id="{C41B8A80-FEAF-2413-9D24-80750975B1FE}"/>
              </a:ext>
            </a:extLst>
          </p:cNvPr>
          <p:cNvPicPr>
            <a:picLocks noChangeAspect="1"/>
          </p:cNvPicPr>
          <p:nvPr/>
        </p:nvPicPr>
        <p:blipFill>
          <a:blip r:embed="rId4"/>
          <a:stretch>
            <a:fillRect/>
          </a:stretch>
        </p:blipFill>
        <p:spPr>
          <a:xfrm>
            <a:off x="4605767" y="1435733"/>
            <a:ext cx="4235020" cy="2189535"/>
          </a:xfrm>
          <a:prstGeom prst="rect">
            <a:avLst/>
          </a:prstGeom>
          <a:ln>
            <a:solidFill>
              <a:schemeClr val="accent5"/>
            </a:solidFill>
          </a:ln>
        </p:spPr>
      </p:pic>
      <p:pic>
        <p:nvPicPr>
          <p:cNvPr id="13" name="Picture 12">
            <a:extLst>
              <a:ext uri="{FF2B5EF4-FFF2-40B4-BE49-F238E27FC236}">
                <a16:creationId xmlns:a16="http://schemas.microsoft.com/office/drawing/2014/main" id="{F1C46368-FFFD-5DF2-1BF2-D61D5BB3C55E}"/>
              </a:ext>
            </a:extLst>
          </p:cNvPr>
          <p:cNvPicPr>
            <a:picLocks noChangeAspect="1"/>
          </p:cNvPicPr>
          <p:nvPr/>
        </p:nvPicPr>
        <p:blipFill>
          <a:blip r:embed="rId5"/>
          <a:stretch>
            <a:fillRect/>
          </a:stretch>
        </p:blipFill>
        <p:spPr>
          <a:xfrm>
            <a:off x="4605767" y="1433417"/>
            <a:ext cx="2752782" cy="2755875"/>
          </a:xfrm>
          <a:prstGeom prst="rect">
            <a:avLst/>
          </a:prstGeom>
        </p:spPr>
      </p:pic>
      <p:pic>
        <p:nvPicPr>
          <p:cNvPr id="17" name="Picture 16">
            <a:extLst>
              <a:ext uri="{FF2B5EF4-FFF2-40B4-BE49-F238E27FC236}">
                <a16:creationId xmlns:a16="http://schemas.microsoft.com/office/drawing/2014/main" id="{1C5BF150-D186-E490-4D7E-1EE2D7588370}"/>
              </a:ext>
            </a:extLst>
          </p:cNvPr>
          <p:cNvPicPr>
            <a:picLocks noChangeAspect="1"/>
          </p:cNvPicPr>
          <p:nvPr/>
        </p:nvPicPr>
        <p:blipFill>
          <a:blip r:embed="rId6"/>
          <a:stretch>
            <a:fillRect/>
          </a:stretch>
        </p:blipFill>
        <p:spPr>
          <a:xfrm>
            <a:off x="4605767" y="1438047"/>
            <a:ext cx="3657439" cy="2751243"/>
          </a:xfrm>
          <a:prstGeom prst="rect">
            <a:avLst/>
          </a:prstGeom>
        </p:spPr>
      </p:pic>
    </p:spTree>
    <p:extLst>
      <p:ext uri="{BB962C8B-B14F-4D97-AF65-F5344CB8AC3E}">
        <p14:creationId xmlns:p14="http://schemas.microsoft.com/office/powerpoint/2010/main" val="38781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1202F3-53C5-E6F7-C3FB-CA49F878B5FA}"/>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4840B423-DCFB-848E-3D44-2E6803EA918A}"/>
              </a:ext>
            </a:extLst>
          </p:cNvPr>
          <p:cNvPicPr>
            <a:picLocks noChangeAspect="1"/>
          </p:cNvPicPr>
          <p:nvPr/>
        </p:nvPicPr>
        <p:blipFill>
          <a:blip r:embed="rId3"/>
          <a:stretch>
            <a:fillRect/>
          </a:stretch>
        </p:blipFill>
        <p:spPr>
          <a:xfrm>
            <a:off x="3754237" y="1649087"/>
            <a:ext cx="5086549" cy="1917090"/>
          </a:xfrm>
          <a:prstGeom prst="rect">
            <a:avLst/>
          </a:prstGeom>
          <a:ln>
            <a:solidFill>
              <a:schemeClr val="accent5"/>
            </a:solidFill>
          </a:ln>
        </p:spPr>
      </p:pic>
      <p:sp>
        <p:nvSpPr>
          <p:cNvPr id="5" name="Rectangle 4">
            <a:extLst>
              <a:ext uri="{FF2B5EF4-FFF2-40B4-BE49-F238E27FC236}">
                <a16:creationId xmlns:a16="http://schemas.microsoft.com/office/drawing/2014/main" id="{FF7CB808-86A5-4285-F058-49B04109D61D}"/>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6AC99E21-E10D-A863-E3A9-7F8F32951B73}"/>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918198"/>
            <a:ext cx="6665912" cy="213404"/>
          </a:xfrm>
        </p:spPr>
        <p:txBody>
          <a:bodyPr/>
          <a:lstStyle/>
          <a:p>
            <a:r>
              <a:rPr lang="en-ZA" sz="2000" b="0" dirty="0"/>
              <a:t>CASH BOOK SYSTEM</a:t>
            </a:r>
          </a:p>
        </p:txBody>
      </p:sp>
      <p:sp>
        <p:nvSpPr>
          <p:cNvPr id="2" name="TextBox 1">
            <a:extLst>
              <a:ext uri="{FF2B5EF4-FFF2-40B4-BE49-F238E27FC236}">
                <a16:creationId xmlns:a16="http://schemas.microsoft.com/office/drawing/2014/main" id="{764F9769-29C0-AE27-71ED-2587877075C8}"/>
              </a:ext>
            </a:extLst>
          </p:cNvPr>
          <p:cNvSpPr txBox="1"/>
          <p:nvPr/>
        </p:nvSpPr>
        <p:spPr>
          <a:xfrm>
            <a:off x="227013" y="1502621"/>
            <a:ext cx="7723187" cy="307777"/>
          </a:xfrm>
          <a:prstGeom prst="rect">
            <a:avLst/>
          </a:prstGeom>
          <a:noFill/>
        </p:spPr>
        <p:txBody>
          <a:bodyPr wrap="square" rtlCol="0">
            <a:spAutoFit/>
          </a:bodyPr>
          <a:lstStyle/>
          <a:p>
            <a:pPr marL="285750" indent="-285750">
              <a:buFont typeface="Arial" panose="020B0604020202020204" pitchFamily="34" charset="0"/>
              <a:buChar char="•"/>
            </a:pPr>
            <a:r>
              <a:rPr lang="en-ZA" sz="1400" dirty="0"/>
              <a:t>Can you produce a cash flow report?</a:t>
            </a:r>
          </a:p>
        </p:txBody>
      </p:sp>
      <p:pic>
        <p:nvPicPr>
          <p:cNvPr id="8" name="Picture 7">
            <a:extLst>
              <a:ext uri="{FF2B5EF4-FFF2-40B4-BE49-F238E27FC236}">
                <a16:creationId xmlns:a16="http://schemas.microsoft.com/office/drawing/2014/main" id="{FFE66701-5724-A772-D0AD-FBD404E40169}"/>
              </a:ext>
            </a:extLst>
          </p:cNvPr>
          <p:cNvPicPr>
            <a:picLocks noChangeAspect="1"/>
          </p:cNvPicPr>
          <p:nvPr/>
        </p:nvPicPr>
        <p:blipFill>
          <a:blip r:embed="rId4"/>
          <a:stretch>
            <a:fillRect/>
          </a:stretch>
        </p:blipFill>
        <p:spPr>
          <a:xfrm>
            <a:off x="3754237" y="1646772"/>
            <a:ext cx="5086549" cy="930650"/>
          </a:xfrm>
          <a:prstGeom prst="rect">
            <a:avLst/>
          </a:prstGeom>
          <a:ln>
            <a:solidFill>
              <a:schemeClr val="accent5"/>
            </a:solidFill>
          </a:ln>
        </p:spPr>
      </p:pic>
      <p:pic>
        <p:nvPicPr>
          <p:cNvPr id="11" name="Picture 10">
            <a:extLst>
              <a:ext uri="{FF2B5EF4-FFF2-40B4-BE49-F238E27FC236}">
                <a16:creationId xmlns:a16="http://schemas.microsoft.com/office/drawing/2014/main" id="{11D48670-3BE0-D97D-B7A3-167E378F71D9}"/>
              </a:ext>
            </a:extLst>
          </p:cNvPr>
          <p:cNvPicPr>
            <a:picLocks noChangeAspect="1"/>
          </p:cNvPicPr>
          <p:nvPr/>
        </p:nvPicPr>
        <p:blipFill>
          <a:blip r:embed="rId5"/>
          <a:stretch>
            <a:fillRect/>
          </a:stretch>
        </p:blipFill>
        <p:spPr>
          <a:xfrm>
            <a:off x="3754236" y="1629691"/>
            <a:ext cx="5086549" cy="1872059"/>
          </a:xfrm>
          <a:prstGeom prst="rect">
            <a:avLst/>
          </a:prstGeom>
          <a:ln>
            <a:solidFill>
              <a:schemeClr val="accent5"/>
            </a:solidFill>
          </a:ln>
        </p:spPr>
      </p:pic>
      <p:pic>
        <p:nvPicPr>
          <p:cNvPr id="14" name="Picture 13">
            <a:extLst>
              <a:ext uri="{FF2B5EF4-FFF2-40B4-BE49-F238E27FC236}">
                <a16:creationId xmlns:a16="http://schemas.microsoft.com/office/drawing/2014/main" id="{F890FBFB-E275-EEE8-1D23-3057663AC8AA}"/>
              </a:ext>
            </a:extLst>
          </p:cNvPr>
          <p:cNvPicPr>
            <a:picLocks noChangeAspect="1"/>
          </p:cNvPicPr>
          <p:nvPr/>
        </p:nvPicPr>
        <p:blipFill rotWithShape="1">
          <a:blip r:embed="rId6"/>
          <a:srcRect b="7382"/>
          <a:stretch/>
        </p:blipFill>
        <p:spPr>
          <a:xfrm>
            <a:off x="3754235" y="1616212"/>
            <a:ext cx="5086549" cy="2017827"/>
          </a:xfrm>
          <a:prstGeom prst="rect">
            <a:avLst/>
          </a:prstGeom>
          <a:ln>
            <a:solidFill>
              <a:schemeClr val="accent5"/>
            </a:solidFill>
          </a:ln>
        </p:spPr>
      </p:pic>
    </p:spTree>
    <p:extLst>
      <p:ext uri="{BB962C8B-B14F-4D97-AF65-F5344CB8AC3E}">
        <p14:creationId xmlns:p14="http://schemas.microsoft.com/office/powerpoint/2010/main" val="321586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D61D04-ABB9-3C90-5417-75B62595E3F9}"/>
              </a:ext>
            </a:extLst>
          </p:cNvPr>
          <p:cNvSpPr/>
          <p:nvPr/>
        </p:nvSpPr>
        <p:spPr>
          <a:xfrm>
            <a:off x="0" y="1277938"/>
            <a:ext cx="9144000" cy="3090862"/>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60A50D4-0997-FEBC-9B50-55220A8C81C4}"/>
              </a:ext>
            </a:extLst>
          </p:cNvPr>
          <p:cNvSpPr txBox="1"/>
          <p:nvPr/>
        </p:nvSpPr>
        <p:spPr>
          <a:xfrm>
            <a:off x="6212840" y="4376270"/>
            <a:ext cx="2687782" cy="169277"/>
          </a:xfrm>
          <a:prstGeom prst="rect">
            <a:avLst/>
          </a:prstGeom>
          <a:noFill/>
        </p:spPr>
        <p:txBody>
          <a:bodyPr wrap="square" rtlCol="0">
            <a:spAutoFit/>
          </a:bodyPr>
          <a:lstStyle/>
          <a:p>
            <a:pPr algn="r"/>
            <a:r>
              <a:rPr lang="en-ZA" sz="500" dirty="0"/>
              <a:t>https://unsplash.com/s/photos/how-can-we-help</a:t>
            </a:r>
          </a:p>
        </p:txBody>
      </p:sp>
      <p:pic>
        <p:nvPicPr>
          <p:cNvPr id="9" name="Picture 8" descr="A close-up of two hands touching each other&#10;&#10;Description automatically generated">
            <a:extLst>
              <a:ext uri="{FF2B5EF4-FFF2-40B4-BE49-F238E27FC236}">
                <a16:creationId xmlns:a16="http://schemas.microsoft.com/office/drawing/2014/main" id="{CF57B108-43A6-713A-83AB-55B79FE388C6}"/>
              </a:ext>
            </a:extLst>
          </p:cNvPr>
          <p:cNvPicPr>
            <a:picLocks noChangeAspect="1"/>
          </p:cNvPicPr>
          <p:nvPr/>
        </p:nvPicPr>
        <p:blipFill rotWithShape="1">
          <a:blip r:embed="rId3">
            <a:alphaModFix amt="20000"/>
          </a:blip>
          <a:srcRect l="2829" t="31037" b="19942"/>
          <a:stretch/>
        </p:blipFill>
        <p:spPr>
          <a:xfrm>
            <a:off x="5311" y="1291441"/>
            <a:ext cx="9138689" cy="3077359"/>
          </a:xfrm>
          <a:prstGeom prst="rect">
            <a:avLst/>
          </a:prstGeom>
        </p:spPr>
      </p:pic>
      <p:sp>
        <p:nvSpPr>
          <p:cNvPr id="11" name="Freeform 7">
            <a:extLst>
              <a:ext uri="{FF2B5EF4-FFF2-40B4-BE49-F238E27FC236}">
                <a16:creationId xmlns:a16="http://schemas.microsoft.com/office/drawing/2014/main" id="{ECA09064-A1AD-BF10-2D5E-12698104E619}"/>
              </a:ext>
            </a:extLst>
          </p:cNvPr>
          <p:cNvSpPr/>
          <p:nvPr/>
        </p:nvSpPr>
        <p:spPr>
          <a:xfrm>
            <a:off x="5966460" y="1098551"/>
            <a:ext cx="4380567" cy="3345836"/>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5" name="Title 8">
            <a:extLst>
              <a:ext uri="{FF2B5EF4-FFF2-40B4-BE49-F238E27FC236}">
                <a16:creationId xmlns:a16="http://schemas.microsoft.com/office/drawing/2014/main" id="{A2053654-0E3A-FDD7-F2F0-12988BAD0CB2}"/>
              </a:ext>
            </a:extLst>
          </p:cNvPr>
          <p:cNvSpPr txBox="1">
            <a:spLocks/>
          </p:cNvSpPr>
          <p:nvPr/>
        </p:nvSpPr>
        <p:spPr>
          <a:xfrm>
            <a:off x="565393" y="2994050"/>
            <a:ext cx="6568324" cy="1752549"/>
          </a:xfrm>
          <a:prstGeom prst="rect">
            <a:avLst/>
          </a:prstGeom>
        </p:spPr>
        <p:txBody>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ts val="3700"/>
              </a:lnSpc>
            </a:pPr>
            <a:r>
              <a:rPr lang="en-US" sz="3200" dirty="0">
                <a:solidFill>
                  <a:schemeClr val="bg1"/>
                </a:solidFill>
              </a:rPr>
              <a:t>THANK</a:t>
            </a:r>
          </a:p>
          <a:p>
            <a:pPr>
              <a:lnSpc>
                <a:spcPts val="3700"/>
              </a:lnSpc>
            </a:pPr>
            <a:r>
              <a:rPr lang="en-US" sz="3200" dirty="0">
                <a:solidFill>
                  <a:schemeClr val="bg1"/>
                </a:solidFill>
              </a:rPr>
              <a:t>YOU</a:t>
            </a:r>
            <a:endParaRPr lang="en-ZA" sz="3200" dirty="0">
              <a:solidFill>
                <a:schemeClr val="bg1"/>
              </a:solidFill>
            </a:endParaRPr>
          </a:p>
        </p:txBody>
      </p:sp>
    </p:spTree>
    <p:extLst>
      <p:ext uri="{BB962C8B-B14F-4D97-AF65-F5344CB8AC3E}">
        <p14:creationId xmlns:p14="http://schemas.microsoft.com/office/powerpoint/2010/main" val="1806190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7765C4-6742-50EE-C5CC-6078FFA8238A}"/>
              </a:ext>
            </a:extLst>
          </p:cNvPr>
          <p:cNvSpPr>
            <a:spLocks noGrp="1"/>
          </p:cNvSpPr>
          <p:nvPr>
            <p:ph sz="quarter" idx="11"/>
          </p:nvPr>
        </p:nvSpPr>
        <p:spPr>
          <a:xfrm>
            <a:off x="4065675" y="1601722"/>
            <a:ext cx="4922057" cy="1944818"/>
          </a:xfrm>
        </p:spPr>
        <p:txBody>
          <a:bodyPr/>
          <a:lstStyle/>
          <a:p>
            <a:pPr marL="360363" indent="-360363">
              <a:lnSpc>
                <a:spcPct val="150000"/>
              </a:lnSpc>
              <a:buFont typeface="Arial" panose="020B0604020202020204" pitchFamily="34" charset="0"/>
              <a:buChar char="•"/>
            </a:pPr>
            <a:r>
              <a:rPr lang="en-GB" sz="1400" b="1" dirty="0"/>
              <a:t>Procurement Management</a:t>
            </a:r>
          </a:p>
          <a:p>
            <a:pPr marL="360363" indent="-360363">
              <a:lnSpc>
                <a:spcPct val="150000"/>
              </a:lnSpc>
              <a:buFont typeface="Arial" panose="020B0604020202020204" pitchFamily="34" charset="0"/>
              <a:buChar char="•"/>
            </a:pPr>
            <a:r>
              <a:rPr lang="en-GB" sz="1400" b="1" dirty="0"/>
              <a:t>General Ledger</a:t>
            </a:r>
          </a:p>
          <a:p>
            <a:pPr marL="360363" indent="-360363">
              <a:lnSpc>
                <a:spcPct val="150000"/>
              </a:lnSpc>
              <a:buFont typeface="Arial" panose="020B0604020202020204" pitchFamily="34" charset="0"/>
              <a:buChar char="•"/>
            </a:pPr>
            <a:r>
              <a:rPr lang="en-GB" sz="1400" b="1" dirty="0"/>
              <a:t>Student Debtors</a:t>
            </a:r>
          </a:p>
          <a:p>
            <a:pPr marL="360363" indent="-360363">
              <a:lnSpc>
                <a:spcPct val="150000"/>
              </a:lnSpc>
              <a:buFont typeface="Arial" panose="020B0604020202020204" pitchFamily="34" charset="0"/>
              <a:buChar char="•"/>
            </a:pPr>
            <a:r>
              <a:rPr lang="en-GB" sz="1400" b="1" dirty="0"/>
              <a:t>Accounts Receivable</a:t>
            </a:r>
          </a:p>
          <a:p>
            <a:pPr marL="360363" indent="-360363">
              <a:lnSpc>
                <a:spcPct val="150000"/>
              </a:lnSpc>
              <a:buFont typeface="Arial" panose="020B0604020202020204" pitchFamily="34" charset="0"/>
              <a:buChar char="•"/>
            </a:pPr>
            <a:r>
              <a:rPr lang="en-GB" sz="1400" b="1" dirty="0"/>
              <a:t>Bursaries and Loans</a:t>
            </a:r>
          </a:p>
          <a:p>
            <a:pPr marL="360363" indent="-360363">
              <a:lnSpc>
                <a:spcPct val="150000"/>
              </a:lnSpc>
              <a:buFont typeface="Arial" panose="020B0604020202020204" pitchFamily="34" charset="0"/>
              <a:buChar char="•"/>
            </a:pPr>
            <a:r>
              <a:rPr lang="en-GB" sz="1400" b="1" dirty="0"/>
              <a:t>Cash Book</a:t>
            </a:r>
          </a:p>
        </p:txBody>
      </p:sp>
      <p:sp>
        <p:nvSpPr>
          <p:cNvPr id="6" name="TextBox 5">
            <a:extLst>
              <a:ext uri="{FF2B5EF4-FFF2-40B4-BE49-F238E27FC236}">
                <a16:creationId xmlns:a16="http://schemas.microsoft.com/office/drawing/2014/main" id="{AF00B101-046F-BE71-206E-E9F4F846E9CA}"/>
              </a:ext>
            </a:extLst>
          </p:cNvPr>
          <p:cNvSpPr txBox="1"/>
          <p:nvPr/>
        </p:nvSpPr>
        <p:spPr>
          <a:xfrm>
            <a:off x="647825" y="1911927"/>
            <a:ext cx="1833643" cy="984885"/>
          </a:xfrm>
          <a:prstGeom prst="rect">
            <a:avLst/>
          </a:prstGeom>
          <a:noFill/>
        </p:spPr>
        <p:txBody>
          <a:bodyPr wrap="none" lIns="0" tIns="0" rIns="0" bIns="0" rtlCol="0">
            <a:spAutoFit/>
          </a:bodyPr>
          <a:lstStyle/>
          <a:p>
            <a:r>
              <a:rPr lang="en-GB" sz="3200" b="1" dirty="0">
                <a:solidFill>
                  <a:schemeClr val="bg1"/>
                </a:solidFill>
              </a:rPr>
              <a:t>TABLE OF</a:t>
            </a:r>
          </a:p>
          <a:p>
            <a:r>
              <a:rPr lang="en-GB" sz="3200" b="1" dirty="0">
                <a:solidFill>
                  <a:schemeClr val="bg1"/>
                </a:solidFill>
              </a:rPr>
              <a:t>CONTENTS</a:t>
            </a:r>
          </a:p>
        </p:txBody>
      </p:sp>
    </p:spTree>
    <p:extLst>
      <p:ext uri="{BB962C8B-B14F-4D97-AF65-F5344CB8AC3E}">
        <p14:creationId xmlns:p14="http://schemas.microsoft.com/office/powerpoint/2010/main" val="356999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03346E-7B39-2D02-F00A-19A5EB995FD3}"/>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D1EB3824-C3BA-6A76-D68D-375BB5C6D1D9}"/>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Rectangle 4">
            <a:extLst>
              <a:ext uri="{FF2B5EF4-FFF2-40B4-BE49-F238E27FC236}">
                <a16:creationId xmlns:a16="http://schemas.microsoft.com/office/drawing/2014/main" id="{B0A233C1-0099-A21D-D934-5FAD4AEA3C4F}"/>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296286" y="805396"/>
            <a:ext cx="6665912" cy="456300"/>
          </a:xfrm>
        </p:spPr>
        <p:txBody>
          <a:bodyPr/>
          <a:lstStyle/>
          <a:p>
            <a:r>
              <a:rPr lang="en-ZA" sz="2000" b="0" dirty="0"/>
              <a:t>PROCUREMENT MANAGEMENT SYSTEM</a:t>
            </a:r>
          </a:p>
        </p:txBody>
      </p:sp>
      <p:sp>
        <p:nvSpPr>
          <p:cNvPr id="7" name="TextBox 6">
            <a:extLst>
              <a:ext uri="{FF2B5EF4-FFF2-40B4-BE49-F238E27FC236}">
                <a16:creationId xmlns:a16="http://schemas.microsoft.com/office/drawing/2014/main" id="{166BAEC7-9E98-FA6C-1CF7-3CF7CB1056BF}"/>
              </a:ext>
            </a:extLst>
          </p:cNvPr>
          <p:cNvSpPr txBox="1"/>
          <p:nvPr/>
        </p:nvSpPr>
        <p:spPr>
          <a:xfrm>
            <a:off x="188912" y="1512026"/>
            <a:ext cx="4738815" cy="307777"/>
          </a:xfrm>
          <a:prstGeom prst="rect">
            <a:avLst/>
          </a:prstGeom>
          <a:noFill/>
        </p:spPr>
        <p:txBody>
          <a:bodyPr wrap="square" rtlCol="0">
            <a:spAutoFit/>
          </a:bodyPr>
          <a:lstStyle/>
          <a:p>
            <a:pPr marL="285750" indent="-285750">
              <a:buFont typeface="Arial" panose="020B0604020202020204" pitchFamily="34" charset="0"/>
              <a:buChar char="•"/>
            </a:pPr>
            <a:r>
              <a:rPr lang="en-ZA" sz="1400" dirty="0"/>
              <a:t>What status are the documents? {Fpmor2-4}</a:t>
            </a:r>
          </a:p>
        </p:txBody>
      </p:sp>
      <p:pic>
        <p:nvPicPr>
          <p:cNvPr id="10" name="Picture 9">
            <a:extLst>
              <a:ext uri="{FF2B5EF4-FFF2-40B4-BE49-F238E27FC236}">
                <a16:creationId xmlns:a16="http://schemas.microsoft.com/office/drawing/2014/main" id="{0D9E93C6-F5CE-040D-790D-49399E82A055}"/>
              </a:ext>
            </a:extLst>
          </p:cNvPr>
          <p:cNvPicPr>
            <a:picLocks noChangeAspect="1"/>
          </p:cNvPicPr>
          <p:nvPr/>
        </p:nvPicPr>
        <p:blipFill>
          <a:blip r:embed="rId3"/>
          <a:stretch>
            <a:fillRect/>
          </a:stretch>
        </p:blipFill>
        <p:spPr>
          <a:xfrm>
            <a:off x="4633367" y="1601787"/>
            <a:ext cx="3611560" cy="2531135"/>
          </a:xfrm>
          <a:prstGeom prst="rect">
            <a:avLst/>
          </a:prstGeom>
          <a:solidFill>
            <a:srgbClr val="FFFFFF">
              <a:shade val="85000"/>
            </a:srgbClr>
          </a:solidFill>
          <a:ln w="12700" cap="sq">
            <a:solidFill>
              <a:schemeClr val="tx2"/>
            </a:solidFill>
            <a:miter lim="800000"/>
          </a:ln>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1E2F9F8E-5BA7-DDC2-0AE2-1087759B2BAA}"/>
              </a:ext>
            </a:extLst>
          </p:cNvPr>
          <p:cNvPicPr>
            <a:picLocks noChangeAspect="1"/>
          </p:cNvPicPr>
          <p:nvPr/>
        </p:nvPicPr>
        <p:blipFill>
          <a:blip r:embed="rId4"/>
          <a:stretch>
            <a:fillRect/>
          </a:stretch>
        </p:blipFill>
        <p:spPr>
          <a:xfrm>
            <a:off x="3540463" y="1999716"/>
            <a:ext cx="5295562" cy="2147101"/>
          </a:xfrm>
          <a:prstGeom prst="rect">
            <a:avLst/>
          </a:prstGeom>
          <a:ln>
            <a:solidFill>
              <a:schemeClr val="tx2"/>
            </a:solidFill>
          </a:ln>
        </p:spPr>
      </p:pic>
    </p:spTree>
    <p:extLst>
      <p:ext uri="{BB962C8B-B14F-4D97-AF65-F5344CB8AC3E}">
        <p14:creationId xmlns:p14="http://schemas.microsoft.com/office/powerpoint/2010/main" val="30817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62E83-CCBB-0B7F-9505-4CDD926550FB}"/>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26040D2F-77E1-163E-126D-4AFB9A9DABA0}"/>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FBF2300A-6380-AD0F-1070-54644E110B4E}"/>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12449" y="787032"/>
            <a:ext cx="6665912" cy="469947"/>
          </a:xfrm>
        </p:spPr>
        <p:txBody>
          <a:bodyPr/>
          <a:lstStyle/>
          <a:p>
            <a:r>
              <a:rPr lang="en-ZA" sz="2000" b="0" dirty="0"/>
              <a:t>PROCUREMENT MANAGEMENT SYSTEM – CONT.</a:t>
            </a:r>
          </a:p>
        </p:txBody>
      </p:sp>
      <p:sp>
        <p:nvSpPr>
          <p:cNvPr id="7" name="TextBox 6">
            <a:extLst>
              <a:ext uri="{FF2B5EF4-FFF2-40B4-BE49-F238E27FC236}">
                <a16:creationId xmlns:a16="http://schemas.microsoft.com/office/drawing/2014/main" id="{166BAEC7-9E98-FA6C-1CF7-3CF7CB1056BF}"/>
              </a:ext>
            </a:extLst>
          </p:cNvPr>
          <p:cNvSpPr txBox="1"/>
          <p:nvPr/>
        </p:nvSpPr>
        <p:spPr>
          <a:xfrm>
            <a:off x="247201" y="1514645"/>
            <a:ext cx="3833341" cy="2611036"/>
          </a:xfrm>
          <a:prstGeom prst="rect">
            <a:avLst/>
          </a:prstGeom>
          <a:noFill/>
        </p:spPr>
        <p:txBody>
          <a:bodyPr wrap="square" rtlCol="0">
            <a:spAutoFit/>
          </a:bodyPr>
          <a:lstStyle/>
          <a:p>
            <a:pPr marL="285750" indent="-285750">
              <a:lnSpc>
                <a:spcPts val="1800"/>
              </a:lnSpc>
              <a:buFont typeface="Arial" panose="020B0604020202020204" pitchFamily="34" charset="0"/>
              <a:buChar char="•"/>
            </a:pPr>
            <a:r>
              <a:rPr lang="en-ZA" sz="1400" dirty="0"/>
              <a:t>How do i get rid of outstanding commitments? {Fpmor2-13}</a:t>
            </a:r>
          </a:p>
          <a:p>
            <a:pPr marL="636588" lvl="2" indent="-179388">
              <a:lnSpc>
                <a:spcPts val="1800"/>
              </a:lnSpc>
              <a:buFont typeface="Calibri" panose="020F0502020204030204" pitchFamily="34" charset="0"/>
              <a:buChar char="⁻"/>
            </a:pPr>
            <a:r>
              <a:rPr lang="en-ZA" sz="1100" dirty="0"/>
              <a:t>You will have three options BUT execute in trial first.</a:t>
            </a:r>
            <a:br>
              <a:rPr lang="en-ZA" sz="1100" dirty="0"/>
            </a:br>
            <a:endParaRPr lang="en-ZA" sz="1100" dirty="0"/>
          </a:p>
          <a:p>
            <a:pPr marL="817563" lvl="2" indent="-180975">
              <a:lnSpc>
                <a:spcPts val="1800"/>
              </a:lnSpc>
            </a:pPr>
            <a:r>
              <a:rPr lang="en-ZA" sz="1100" dirty="0"/>
              <a:t>1. Clear outstanding GRVs (invoices will be generated) – Commitments are cleared by generating the invoices and cancelling them. </a:t>
            </a:r>
          </a:p>
          <a:p>
            <a:pPr marL="817563" lvl="2" indent="-180975">
              <a:lnSpc>
                <a:spcPts val="1800"/>
              </a:lnSpc>
            </a:pPr>
            <a:r>
              <a:rPr lang="en-ZA" sz="1100" dirty="0"/>
              <a:t>2. Complete or cancel orders – Commitments are cleared by completing or cancelling the orders.</a:t>
            </a:r>
          </a:p>
          <a:p>
            <a:pPr marL="817563" lvl="2" indent="-180975">
              <a:lnSpc>
                <a:spcPts val="1800"/>
              </a:lnSpc>
            </a:pPr>
            <a:r>
              <a:rPr lang="en-ZA" sz="1100" dirty="0"/>
              <a:t>3. Do 1 and 2 Together: this option will apply both option 1 and 2</a:t>
            </a:r>
          </a:p>
        </p:txBody>
      </p:sp>
      <p:pic>
        <p:nvPicPr>
          <p:cNvPr id="5" name="Picture 4">
            <a:extLst>
              <a:ext uri="{FF2B5EF4-FFF2-40B4-BE49-F238E27FC236}">
                <a16:creationId xmlns:a16="http://schemas.microsoft.com/office/drawing/2014/main" id="{FEC92072-70FE-E74F-4A1E-B73AE4710578}"/>
              </a:ext>
            </a:extLst>
          </p:cNvPr>
          <p:cNvPicPr>
            <a:picLocks noChangeAspect="1"/>
          </p:cNvPicPr>
          <p:nvPr/>
        </p:nvPicPr>
        <p:blipFill>
          <a:blip r:embed="rId3"/>
          <a:stretch>
            <a:fillRect/>
          </a:stretch>
        </p:blipFill>
        <p:spPr>
          <a:xfrm>
            <a:off x="5025267" y="1544781"/>
            <a:ext cx="3318527" cy="2637085"/>
          </a:xfrm>
          <a:prstGeom prst="rect">
            <a:avLst/>
          </a:prstGeom>
          <a:ln>
            <a:solidFill>
              <a:schemeClr val="tx2"/>
            </a:solidFill>
          </a:ln>
        </p:spPr>
      </p:pic>
      <p:pic>
        <p:nvPicPr>
          <p:cNvPr id="9" name="Picture 8">
            <a:extLst>
              <a:ext uri="{FF2B5EF4-FFF2-40B4-BE49-F238E27FC236}">
                <a16:creationId xmlns:a16="http://schemas.microsoft.com/office/drawing/2014/main" id="{7448E55B-3966-3E38-D839-C4546DD2CCFC}"/>
              </a:ext>
            </a:extLst>
          </p:cNvPr>
          <p:cNvPicPr>
            <a:picLocks noChangeAspect="1"/>
          </p:cNvPicPr>
          <p:nvPr/>
        </p:nvPicPr>
        <p:blipFill>
          <a:blip r:embed="rId4"/>
          <a:stretch>
            <a:fillRect/>
          </a:stretch>
        </p:blipFill>
        <p:spPr>
          <a:xfrm>
            <a:off x="4080542" y="1542466"/>
            <a:ext cx="4672933" cy="2170389"/>
          </a:xfrm>
          <a:prstGeom prst="rect">
            <a:avLst/>
          </a:prstGeom>
          <a:ln>
            <a:solidFill>
              <a:schemeClr val="tx2"/>
            </a:solidFill>
          </a:ln>
        </p:spPr>
      </p:pic>
    </p:spTree>
    <p:extLst>
      <p:ext uri="{BB962C8B-B14F-4D97-AF65-F5344CB8AC3E}">
        <p14:creationId xmlns:p14="http://schemas.microsoft.com/office/powerpoint/2010/main" val="7602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E90DA5-3760-10F9-B12A-701CBC7EFF0B}"/>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12449" y="789305"/>
            <a:ext cx="6665912" cy="464871"/>
          </a:xfrm>
        </p:spPr>
        <p:txBody>
          <a:bodyPr/>
          <a:lstStyle/>
          <a:p>
            <a:r>
              <a:rPr lang="en-ZA" sz="2000" b="0" dirty="0"/>
              <a:t>PROCUREMENT MANAGEMENT SYSTEM – CONT.</a:t>
            </a:r>
          </a:p>
        </p:txBody>
      </p:sp>
      <p:sp>
        <p:nvSpPr>
          <p:cNvPr id="7" name="TextBox 6">
            <a:extLst>
              <a:ext uri="{FF2B5EF4-FFF2-40B4-BE49-F238E27FC236}">
                <a16:creationId xmlns:a16="http://schemas.microsoft.com/office/drawing/2014/main" id="{166BAEC7-9E98-FA6C-1CF7-3CF7CB1056BF}"/>
              </a:ext>
            </a:extLst>
          </p:cNvPr>
          <p:cNvSpPr txBox="1"/>
          <p:nvPr/>
        </p:nvSpPr>
        <p:spPr>
          <a:xfrm>
            <a:off x="270237" y="1507971"/>
            <a:ext cx="2853964" cy="738664"/>
          </a:xfrm>
          <a:prstGeom prst="rect">
            <a:avLst/>
          </a:prstGeom>
          <a:noFill/>
        </p:spPr>
        <p:txBody>
          <a:bodyPr wrap="square" rtlCol="0">
            <a:spAutoFit/>
          </a:bodyPr>
          <a:lstStyle/>
          <a:p>
            <a:pPr marL="285750" indent="-285750">
              <a:buFont typeface="Arial" panose="020B0604020202020204" pitchFamily="34" charset="0"/>
              <a:buChar char="•"/>
            </a:pPr>
            <a:r>
              <a:rPr lang="en-ZA" sz="1400" dirty="0"/>
              <a:t>Who forced the transaction when there were insufficient funds? {Fpmor2-30}</a:t>
            </a:r>
          </a:p>
        </p:txBody>
      </p:sp>
      <p:pic>
        <p:nvPicPr>
          <p:cNvPr id="8" name="Picture 7">
            <a:extLst>
              <a:ext uri="{FF2B5EF4-FFF2-40B4-BE49-F238E27FC236}">
                <a16:creationId xmlns:a16="http://schemas.microsoft.com/office/drawing/2014/main" id="{7A380BEC-1A03-8EC1-1C4D-8E3252E5CEC1}"/>
              </a:ext>
            </a:extLst>
          </p:cNvPr>
          <p:cNvPicPr>
            <a:picLocks noChangeAspect="1"/>
          </p:cNvPicPr>
          <p:nvPr/>
        </p:nvPicPr>
        <p:blipFill>
          <a:blip r:embed="rId3"/>
          <a:stretch>
            <a:fillRect/>
          </a:stretch>
        </p:blipFill>
        <p:spPr>
          <a:xfrm>
            <a:off x="3531807" y="1602214"/>
            <a:ext cx="5304218" cy="1979186"/>
          </a:xfrm>
          <a:prstGeom prst="rect">
            <a:avLst/>
          </a:prstGeom>
        </p:spPr>
      </p:pic>
      <p:pic>
        <p:nvPicPr>
          <p:cNvPr id="3" name="Picture 2">
            <a:extLst>
              <a:ext uri="{FF2B5EF4-FFF2-40B4-BE49-F238E27FC236}">
                <a16:creationId xmlns:a16="http://schemas.microsoft.com/office/drawing/2014/main" id="{4526BC66-38EA-3D00-97C2-AD8E2FD8ADE0}"/>
              </a:ext>
            </a:extLst>
          </p:cNvPr>
          <p:cNvPicPr>
            <a:picLocks noChangeAspect="1"/>
          </p:cNvPicPr>
          <p:nvPr/>
        </p:nvPicPr>
        <p:blipFill>
          <a:blip r:embed="rId4"/>
          <a:stretch>
            <a:fillRect/>
          </a:stretch>
        </p:blipFill>
        <p:spPr>
          <a:xfrm>
            <a:off x="361193" y="2544218"/>
            <a:ext cx="8474832" cy="1657537"/>
          </a:xfrm>
          <a:prstGeom prst="rect">
            <a:avLst/>
          </a:prstGeom>
          <a:ln>
            <a:solidFill>
              <a:schemeClr val="tx2"/>
            </a:solidFill>
          </a:ln>
        </p:spPr>
      </p:pic>
      <p:sp>
        <p:nvSpPr>
          <p:cNvPr id="4" name="Rectangle 3">
            <a:extLst>
              <a:ext uri="{FF2B5EF4-FFF2-40B4-BE49-F238E27FC236}">
                <a16:creationId xmlns:a16="http://schemas.microsoft.com/office/drawing/2014/main" id="{FCDD880D-7D32-7770-48F4-3274BB944C60}"/>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Rectangle 4">
            <a:extLst>
              <a:ext uri="{FF2B5EF4-FFF2-40B4-BE49-F238E27FC236}">
                <a16:creationId xmlns:a16="http://schemas.microsoft.com/office/drawing/2014/main" id="{AC67AA26-90C5-BD8F-A276-7518ED03726A}"/>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69566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0D4BBFA-B738-8476-EF31-3300016233E6}"/>
              </a:ext>
            </a:extLst>
          </p:cNvPr>
          <p:cNvSpPr/>
          <p:nvPr/>
        </p:nvSpPr>
        <p:spPr>
          <a:xfrm>
            <a:off x="1875991" y="1674080"/>
            <a:ext cx="5392017" cy="2365722"/>
          </a:xfrm>
          <a:prstGeom prst="round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Rounded Corners 4">
            <a:extLst>
              <a:ext uri="{FF2B5EF4-FFF2-40B4-BE49-F238E27FC236}">
                <a16:creationId xmlns:a16="http://schemas.microsoft.com/office/drawing/2014/main" id="{9DCC7F9C-740C-BCDC-90E9-699D0F1776C7}"/>
              </a:ext>
            </a:extLst>
          </p:cNvPr>
          <p:cNvSpPr/>
          <p:nvPr/>
        </p:nvSpPr>
        <p:spPr>
          <a:xfrm>
            <a:off x="1779934" y="1582323"/>
            <a:ext cx="5392017" cy="2365722"/>
          </a:xfrm>
          <a:prstGeom prst="roundRect">
            <a:avLst/>
          </a:prstGeom>
          <a:solidFill>
            <a:srgbClr val="00AC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12449" y="719561"/>
            <a:ext cx="6665912" cy="585953"/>
          </a:xfrm>
        </p:spPr>
        <p:txBody>
          <a:bodyPr/>
          <a:lstStyle/>
          <a:p>
            <a:r>
              <a:rPr lang="en-ZA" sz="2000" b="0" dirty="0"/>
              <a:t>PROCUREMENT MANAGEMENT SYSTEM – CONT.</a:t>
            </a:r>
          </a:p>
        </p:txBody>
      </p:sp>
      <p:sp>
        <p:nvSpPr>
          <p:cNvPr id="7" name="TextBox 6">
            <a:extLst>
              <a:ext uri="{FF2B5EF4-FFF2-40B4-BE49-F238E27FC236}">
                <a16:creationId xmlns:a16="http://schemas.microsoft.com/office/drawing/2014/main" id="{166BAEC7-9E98-FA6C-1CF7-3CF7CB1056BF}"/>
              </a:ext>
            </a:extLst>
          </p:cNvPr>
          <p:cNvSpPr txBox="1"/>
          <p:nvPr/>
        </p:nvSpPr>
        <p:spPr>
          <a:xfrm>
            <a:off x="1988834" y="1674080"/>
            <a:ext cx="5059652" cy="2383922"/>
          </a:xfrm>
          <a:prstGeom prst="rect">
            <a:avLst/>
          </a:prstGeom>
          <a:noFill/>
        </p:spPr>
        <p:txBody>
          <a:bodyPr wrap="square" rtlCol="0">
            <a:spAutoFit/>
          </a:bodyPr>
          <a:lstStyle/>
          <a:p>
            <a:pPr marL="179388" indent="-179388">
              <a:lnSpc>
                <a:spcPts val="2000"/>
              </a:lnSpc>
              <a:buFont typeface="Arial" panose="020B0604020202020204" pitchFamily="34" charset="0"/>
              <a:buChar char="•"/>
            </a:pPr>
            <a:r>
              <a:rPr lang="en-ZA" sz="1400" b="1" dirty="0">
                <a:solidFill>
                  <a:schemeClr val="bg1"/>
                </a:solidFill>
              </a:rPr>
              <a:t>Contract functionality</a:t>
            </a:r>
          </a:p>
          <a:p>
            <a:pPr marL="539750" lvl="1" indent="-269875">
              <a:lnSpc>
                <a:spcPts val="2000"/>
              </a:lnSpc>
              <a:buFont typeface="Calibri" panose="020F0502020204030204" pitchFamily="34" charset="0"/>
              <a:buChar char="⁻"/>
            </a:pPr>
            <a:r>
              <a:rPr lang="en-ZA" sz="1400" b="1" dirty="0">
                <a:solidFill>
                  <a:schemeClr val="bg1"/>
                </a:solidFill>
              </a:rPr>
              <a:t>Document storage – linking the contract to the contract</a:t>
            </a:r>
          </a:p>
          <a:p>
            <a:pPr marL="539750" lvl="1" indent="-269875">
              <a:lnSpc>
                <a:spcPts val="2000"/>
              </a:lnSpc>
              <a:buFont typeface="Calibri" panose="020F0502020204030204" pitchFamily="34" charset="0"/>
              <a:buChar char="⁻"/>
            </a:pPr>
            <a:r>
              <a:rPr lang="en-ZA" sz="1400" b="1" dirty="0">
                <a:solidFill>
                  <a:schemeClr val="bg1"/>
                </a:solidFill>
              </a:rPr>
              <a:t>Code structure – contract type and contract classification</a:t>
            </a:r>
          </a:p>
          <a:p>
            <a:pPr marL="539750" lvl="1" indent="-269875">
              <a:lnSpc>
                <a:spcPts val="2000"/>
              </a:lnSpc>
              <a:buFont typeface="Calibri" panose="020F0502020204030204" pitchFamily="34" charset="0"/>
              <a:buChar char="⁻"/>
            </a:pPr>
            <a:r>
              <a:rPr lang="en-ZA" sz="1400" b="1" dirty="0">
                <a:solidFill>
                  <a:schemeClr val="bg1"/>
                </a:solidFill>
              </a:rPr>
              <a:t>Length of the contract</a:t>
            </a:r>
          </a:p>
          <a:p>
            <a:pPr marL="179388" indent="-179388">
              <a:lnSpc>
                <a:spcPts val="2000"/>
              </a:lnSpc>
              <a:buFont typeface="Arial" panose="020B0604020202020204" pitchFamily="34" charset="0"/>
              <a:buChar char="•"/>
            </a:pPr>
            <a:r>
              <a:rPr lang="en-US" sz="1400" b="1" dirty="0">
                <a:solidFill>
                  <a:schemeClr val="bg1"/>
                </a:solidFill>
              </a:rPr>
              <a:t>Works with item codes</a:t>
            </a:r>
          </a:p>
          <a:p>
            <a:pPr marL="179388" indent="-179388">
              <a:lnSpc>
                <a:spcPts val="2000"/>
              </a:lnSpc>
              <a:buFont typeface="Arial" panose="020B0604020202020204" pitchFamily="34" charset="0"/>
              <a:buChar char="•"/>
            </a:pPr>
            <a:r>
              <a:rPr lang="en-US" sz="1400" b="1" dirty="0">
                <a:solidFill>
                  <a:schemeClr val="bg1"/>
                </a:solidFill>
              </a:rPr>
              <a:t>Linking the item to the creditor</a:t>
            </a:r>
          </a:p>
          <a:p>
            <a:pPr marL="179388" indent="-179388">
              <a:lnSpc>
                <a:spcPts val="2000"/>
              </a:lnSpc>
              <a:buFont typeface="Arial" panose="020B0604020202020204" pitchFamily="34" charset="0"/>
              <a:buChar char="•"/>
            </a:pPr>
            <a:r>
              <a:rPr lang="en-US" sz="1400" b="1" dirty="0">
                <a:solidFill>
                  <a:schemeClr val="bg1"/>
                </a:solidFill>
              </a:rPr>
              <a:t>Define the contract and link to the creditor</a:t>
            </a:r>
          </a:p>
          <a:p>
            <a:pPr marL="179388" indent="-179388">
              <a:lnSpc>
                <a:spcPts val="2000"/>
              </a:lnSpc>
              <a:buFont typeface="Arial" panose="020B0604020202020204" pitchFamily="34" charset="0"/>
              <a:buChar char="•"/>
            </a:pPr>
            <a:r>
              <a:rPr lang="en-US" sz="1400" b="1" dirty="0">
                <a:solidFill>
                  <a:schemeClr val="bg1"/>
                </a:solidFill>
              </a:rPr>
              <a:t>Values and items on the contract</a:t>
            </a:r>
            <a:endParaRPr lang="en-ZA" sz="1400" b="1" dirty="0">
              <a:solidFill>
                <a:schemeClr val="bg1"/>
              </a:solidFill>
            </a:endParaRPr>
          </a:p>
          <a:p>
            <a:pPr marL="539750" lvl="1" indent="-269875">
              <a:lnSpc>
                <a:spcPts val="2000"/>
              </a:lnSpc>
              <a:buFont typeface="Calibri" panose="020F0502020204030204" pitchFamily="34" charset="0"/>
              <a:buChar char="⁻"/>
            </a:pPr>
            <a:endParaRPr lang="en-ZA" sz="1400" b="1" dirty="0">
              <a:solidFill>
                <a:schemeClr val="bg1"/>
              </a:solidFill>
            </a:endParaRPr>
          </a:p>
        </p:txBody>
      </p:sp>
      <p:sp>
        <p:nvSpPr>
          <p:cNvPr id="3" name="Rectangle 2">
            <a:extLst>
              <a:ext uri="{FF2B5EF4-FFF2-40B4-BE49-F238E27FC236}">
                <a16:creationId xmlns:a16="http://schemas.microsoft.com/office/drawing/2014/main" id="{48D46700-3391-FE4E-C098-B1917204C96A}"/>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Rectangle 3">
            <a:extLst>
              <a:ext uri="{FF2B5EF4-FFF2-40B4-BE49-F238E27FC236}">
                <a16:creationId xmlns:a16="http://schemas.microsoft.com/office/drawing/2014/main" id="{06D2D5E4-33B6-E9C0-B588-C1BC044B4CD0}"/>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6170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7B7DC5-0C6D-1562-1E9D-7F4D3C86209F}"/>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13688"/>
            <a:ext cx="6665912" cy="435828"/>
          </a:xfrm>
        </p:spPr>
        <p:txBody>
          <a:bodyPr/>
          <a:lstStyle/>
          <a:p>
            <a:r>
              <a:rPr lang="en-ZA" sz="2000" b="0" dirty="0"/>
              <a:t>GENERAL LEDGER SYSTEM</a:t>
            </a:r>
          </a:p>
        </p:txBody>
      </p:sp>
      <p:sp>
        <p:nvSpPr>
          <p:cNvPr id="2" name="TextBox 1">
            <a:extLst>
              <a:ext uri="{FF2B5EF4-FFF2-40B4-BE49-F238E27FC236}">
                <a16:creationId xmlns:a16="http://schemas.microsoft.com/office/drawing/2014/main" id="{B27D79A9-BEFB-1940-DC9D-0BA4272766D3}"/>
              </a:ext>
            </a:extLst>
          </p:cNvPr>
          <p:cNvSpPr txBox="1"/>
          <p:nvPr/>
        </p:nvSpPr>
        <p:spPr>
          <a:xfrm>
            <a:off x="230529" y="2238593"/>
            <a:ext cx="3295453" cy="1169551"/>
          </a:xfrm>
          <a:prstGeom prst="rect">
            <a:avLst/>
          </a:prstGeom>
          <a:noFill/>
        </p:spPr>
        <p:txBody>
          <a:bodyPr wrap="square" rtlCol="0">
            <a:spAutoFit/>
          </a:bodyPr>
          <a:lstStyle/>
          <a:p>
            <a:pPr marL="285750" indent="-285750">
              <a:buFont typeface="Arial" panose="020B0604020202020204" pitchFamily="34" charset="0"/>
              <a:buChar char="•"/>
            </a:pPr>
            <a:r>
              <a:rPr lang="en-ZA" sz="1400" dirty="0"/>
              <a:t>Batch journal functionality – {FGLO-12}</a:t>
            </a:r>
          </a:p>
          <a:p>
            <a:pPr marL="285750" indent="-285750">
              <a:buFont typeface="Arial" panose="020B0604020202020204" pitchFamily="34" charset="0"/>
              <a:buChar char="•"/>
            </a:pPr>
            <a:endParaRPr lang="en-ZA" sz="1400" dirty="0"/>
          </a:p>
          <a:p>
            <a:pPr marL="285750" indent="-285750">
              <a:buFont typeface="Arial" panose="020B0604020202020204" pitchFamily="34" charset="0"/>
              <a:buChar char="•"/>
            </a:pPr>
            <a:r>
              <a:rPr lang="en-ZA" sz="1400" dirty="0"/>
              <a:t>Please note – the option does the usual validations as if you are processing a journal in {FGLO-1 or 2}. </a:t>
            </a:r>
          </a:p>
        </p:txBody>
      </p:sp>
      <p:pic>
        <p:nvPicPr>
          <p:cNvPr id="5" name="Picture 4" descr="A hand holding a pen over a paper with numbers and a calculator&#10;&#10;Description automatically generated">
            <a:extLst>
              <a:ext uri="{FF2B5EF4-FFF2-40B4-BE49-F238E27FC236}">
                <a16:creationId xmlns:a16="http://schemas.microsoft.com/office/drawing/2014/main" id="{DB1EB00C-B859-7A4E-9D92-8A86A38311AF}"/>
              </a:ext>
            </a:extLst>
          </p:cNvPr>
          <p:cNvPicPr>
            <a:picLocks noChangeAspect="1"/>
          </p:cNvPicPr>
          <p:nvPr/>
        </p:nvPicPr>
        <p:blipFill>
          <a:blip r:embed="rId3"/>
          <a:stretch>
            <a:fillRect/>
          </a:stretch>
        </p:blipFill>
        <p:spPr>
          <a:xfrm>
            <a:off x="4035341" y="1307593"/>
            <a:ext cx="5108659" cy="3005594"/>
          </a:xfrm>
          <a:prstGeom prst="rect">
            <a:avLst/>
          </a:prstGeom>
        </p:spPr>
      </p:pic>
      <p:sp>
        <p:nvSpPr>
          <p:cNvPr id="7" name="TextBox 6">
            <a:extLst>
              <a:ext uri="{FF2B5EF4-FFF2-40B4-BE49-F238E27FC236}">
                <a16:creationId xmlns:a16="http://schemas.microsoft.com/office/drawing/2014/main" id="{C4A9BA28-C73C-FD34-171C-9CC58E1D7A0D}"/>
              </a:ext>
            </a:extLst>
          </p:cNvPr>
          <p:cNvSpPr txBox="1"/>
          <p:nvPr/>
        </p:nvSpPr>
        <p:spPr>
          <a:xfrm>
            <a:off x="5363152" y="4368073"/>
            <a:ext cx="3472873" cy="169277"/>
          </a:xfrm>
          <a:prstGeom prst="rect">
            <a:avLst/>
          </a:prstGeom>
          <a:noFill/>
        </p:spPr>
        <p:txBody>
          <a:bodyPr wrap="square" rtlCol="0">
            <a:spAutoFit/>
          </a:bodyPr>
          <a:lstStyle/>
          <a:p>
            <a:pPr algn="r"/>
            <a:r>
              <a:rPr lang="en-ZA" sz="500" dirty="0"/>
              <a:t>https://www.connectioncafe.com/how-quick-financial-transactions-can-benefit-your-business/</a:t>
            </a:r>
          </a:p>
        </p:txBody>
      </p:sp>
      <p:sp>
        <p:nvSpPr>
          <p:cNvPr id="4" name="Rectangle 3">
            <a:extLst>
              <a:ext uri="{FF2B5EF4-FFF2-40B4-BE49-F238E27FC236}">
                <a16:creationId xmlns:a16="http://schemas.microsoft.com/office/drawing/2014/main" id="{F8AB6B0A-BE79-C3E3-1FF1-25023CD2D34C}"/>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E0E02E78-B4EA-E520-BE11-41DDC6F948FC}"/>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77678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A6F443-C260-6F10-E5F1-FE5E170388F8}"/>
              </a:ext>
            </a:extLst>
          </p:cNvPr>
          <p:cNvSpPr/>
          <p:nvPr/>
        </p:nvSpPr>
        <p:spPr>
          <a:xfrm>
            <a:off x="0" y="1277938"/>
            <a:ext cx="9144000" cy="3090862"/>
          </a:xfrm>
          <a:prstGeom prst="rect">
            <a:avLst/>
          </a:prstGeom>
          <a:solidFill>
            <a:srgbClr val="A6CE3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4B320BC-0930-1C0F-7F64-4CA04898BCF7}"/>
              </a:ext>
            </a:extLst>
          </p:cNvPr>
          <p:cNvSpPr/>
          <p:nvPr/>
        </p:nvSpPr>
        <p:spPr>
          <a:xfrm>
            <a:off x="0" y="4312835"/>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744CDB95-8DC5-2F20-1C4B-E84122FB527D}"/>
              </a:ext>
            </a:extLst>
          </p:cNvPr>
          <p:cNvSpPr/>
          <p:nvPr/>
        </p:nvSpPr>
        <p:spPr>
          <a:xfrm>
            <a:off x="0" y="1273841"/>
            <a:ext cx="9144000" cy="5365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817706"/>
            <a:ext cx="6665912" cy="422180"/>
          </a:xfrm>
        </p:spPr>
        <p:txBody>
          <a:bodyPr/>
          <a:lstStyle/>
          <a:p>
            <a:r>
              <a:rPr lang="en-ZA" sz="2000" b="0" dirty="0"/>
              <a:t>GENERAL LEDGER SYSTEM – CONT.</a:t>
            </a:r>
          </a:p>
        </p:txBody>
      </p:sp>
      <p:sp>
        <p:nvSpPr>
          <p:cNvPr id="2" name="TextBox 1">
            <a:extLst>
              <a:ext uri="{FF2B5EF4-FFF2-40B4-BE49-F238E27FC236}">
                <a16:creationId xmlns:a16="http://schemas.microsoft.com/office/drawing/2014/main" id="{B27D79A9-BEFB-1940-DC9D-0BA4272766D3}"/>
              </a:ext>
            </a:extLst>
          </p:cNvPr>
          <p:cNvSpPr txBox="1"/>
          <p:nvPr/>
        </p:nvSpPr>
        <p:spPr>
          <a:xfrm>
            <a:off x="303213" y="1519771"/>
            <a:ext cx="8431212" cy="523220"/>
          </a:xfrm>
          <a:prstGeom prst="rect">
            <a:avLst/>
          </a:prstGeom>
          <a:noFill/>
        </p:spPr>
        <p:txBody>
          <a:bodyPr wrap="square" rtlCol="0">
            <a:spAutoFit/>
          </a:bodyPr>
          <a:lstStyle/>
          <a:p>
            <a:pPr marL="285750" indent="-285750">
              <a:buFont typeface="Arial" panose="020B0604020202020204" pitchFamily="34" charset="0"/>
              <a:buChar char="•"/>
            </a:pPr>
            <a:r>
              <a:rPr lang="en-ZA" sz="1400" dirty="0"/>
              <a:t>Did you know that if you use GL journal approvals, you can have them as commitments if they are not approved yet?</a:t>
            </a:r>
          </a:p>
        </p:txBody>
      </p:sp>
      <p:pic>
        <p:nvPicPr>
          <p:cNvPr id="4" name="Picture 3">
            <a:extLst>
              <a:ext uri="{FF2B5EF4-FFF2-40B4-BE49-F238E27FC236}">
                <a16:creationId xmlns:a16="http://schemas.microsoft.com/office/drawing/2014/main" id="{8028924D-2C30-F88B-5A9F-4DB08D17B69B}"/>
              </a:ext>
            </a:extLst>
          </p:cNvPr>
          <p:cNvPicPr>
            <a:picLocks noChangeAspect="1"/>
          </p:cNvPicPr>
          <p:nvPr/>
        </p:nvPicPr>
        <p:blipFill>
          <a:blip r:embed="rId3"/>
          <a:stretch>
            <a:fillRect/>
          </a:stretch>
        </p:blipFill>
        <p:spPr>
          <a:xfrm>
            <a:off x="303213" y="2264034"/>
            <a:ext cx="8532812" cy="1850489"/>
          </a:xfrm>
          <a:prstGeom prst="rect">
            <a:avLst/>
          </a:prstGeom>
          <a:ln>
            <a:solidFill>
              <a:schemeClr val="tx2"/>
            </a:solidFill>
          </a:ln>
        </p:spPr>
      </p:pic>
    </p:spTree>
    <p:extLst>
      <p:ext uri="{BB962C8B-B14F-4D97-AF65-F5344CB8AC3E}">
        <p14:creationId xmlns:p14="http://schemas.microsoft.com/office/powerpoint/2010/main" val="278888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FA831BBB3F294D8ADE7A00300E0750" ma:contentTypeVersion="16" ma:contentTypeDescription="Create a new document." ma:contentTypeScope="" ma:versionID="076d7bac63c8892fbb033b03c342e0d7">
  <xsd:schema xmlns:xsd="http://www.w3.org/2001/XMLSchema" xmlns:xs="http://www.w3.org/2001/XMLSchema" xmlns:p="http://schemas.microsoft.com/office/2006/metadata/properties" xmlns:ns2="d88e92da-69d2-4581-99f2-5c84603edac8" xmlns:ns3="ed4c1c21-ebbe-4ecf-9eb1-70859bdf645d" targetNamespace="http://schemas.microsoft.com/office/2006/metadata/properties" ma:root="true" ma:fieldsID="49a05c960baf9c0c435127747754eec8" ns2:_="" ns3:_="">
    <xsd:import namespace="d88e92da-69d2-4581-99f2-5c84603edac8"/>
    <xsd:import namespace="ed4c1c21-ebbe-4ecf-9eb1-70859bdf645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Vendor" minOccurs="0"/>
                <xsd:element ref="ns2:MediaLengthInSecond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e92da-69d2-4581-99f2-5c84603eda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Vendor" ma:index="18" nillable="true" ma:displayName="Vendor" ma:description="Recruitment Agency" ma:format="Dropdown" ma:internalName="Vendor">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4c1c21-ebbe-4ecf-9eb1-70859bdf64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2efe1b7-5221-4178-af51-3bde4ded5de7}" ma:internalName="TaxCatchAll" ma:showField="CatchAllData" ma:web="ed4c1c21-ebbe-4ecf-9eb1-70859bdf64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8e92da-69d2-4581-99f2-5c84603edac8">
      <Terms xmlns="http://schemas.microsoft.com/office/infopath/2007/PartnerControls"/>
    </lcf76f155ced4ddcb4097134ff3c332f>
    <TaxCatchAll xmlns="ed4c1c21-ebbe-4ecf-9eb1-70859bdf645d" xsi:nil="true"/>
    <Vendor xmlns="d88e92da-69d2-4581-99f2-5c84603edac8" xsi:nil="true"/>
  </documentManagement>
</p:properties>
</file>

<file path=customXml/itemProps1.xml><?xml version="1.0" encoding="utf-8"?>
<ds:datastoreItem xmlns:ds="http://schemas.openxmlformats.org/officeDocument/2006/customXml" ds:itemID="{FBA7ACA7-5AC8-4B1D-9C96-A13E5F28195C}"/>
</file>

<file path=customXml/itemProps2.xml><?xml version="1.0" encoding="utf-8"?>
<ds:datastoreItem xmlns:ds="http://schemas.openxmlformats.org/officeDocument/2006/customXml" ds:itemID="{5EAD87B0-C4BC-4EB9-BB5A-540672FDF21E}">
  <ds:schemaRefs>
    <ds:schemaRef ds:uri="http://schemas.microsoft.com/sharepoint/v3/contenttype/forms"/>
  </ds:schemaRefs>
</ds:datastoreItem>
</file>

<file path=customXml/itemProps3.xml><?xml version="1.0" encoding="utf-8"?>
<ds:datastoreItem xmlns:ds="http://schemas.openxmlformats.org/officeDocument/2006/customXml" ds:itemID="{8A3FEC53-C970-48CC-AD7A-0A4A75E7E202}">
  <ds:schemaRefs>
    <ds:schemaRef ds:uri="http://schemas.microsoft.com/office/2006/metadata/properties"/>
    <ds:schemaRef ds:uri="http://schemas.microsoft.com/office/infopath/2007/PartnerControls"/>
    <ds:schemaRef ds:uri="4df4a731-93ff-406d-a620-15b1bf40924e"/>
    <ds:schemaRef ds:uri="0da1b1ea-57f8-42a3-9452-6fd3afa36837"/>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601</TotalTime>
  <Words>2229</Words>
  <Application>Microsoft Office PowerPoint</Application>
  <PresentationFormat>Custom</PresentationFormat>
  <Paragraphs>297</Paragraphs>
  <Slides>24</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Courier New</vt:lpstr>
      <vt:lpstr>Söhne</vt:lpstr>
      <vt:lpstr>Title Slides</vt:lpstr>
      <vt:lpstr>Index Slides</vt:lpstr>
      <vt:lpstr>1_Content Slides</vt:lpstr>
      <vt:lpstr>HIDDEN GEMS: DISCOVERING FINANCIAL BRILLIANCE</vt:lpstr>
      <vt:lpstr>PowerPoint Presentation</vt:lpstr>
      <vt:lpstr>PowerPoint Presentation</vt:lpstr>
      <vt:lpstr>PROCUREMENT MANAGEMENT SYSTEM</vt:lpstr>
      <vt:lpstr>PROCUREMENT MANAGEMENT SYSTEM – CONT.</vt:lpstr>
      <vt:lpstr>PROCUREMENT MANAGEMENT SYSTEM – CONT.</vt:lpstr>
      <vt:lpstr>PROCUREMENT MANAGEMENT SYSTEM – CONT.</vt:lpstr>
      <vt:lpstr>GENERAL LEDGER SYSTEM</vt:lpstr>
      <vt:lpstr>GENERAL LEDGER SYSTEM – CONT.</vt:lpstr>
      <vt:lpstr>GENERAL LEDGER SYSTEM – CONT.</vt:lpstr>
      <vt:lpstr>GENERAL LEDGER SYSTEM – CONT.</vt:lpstr>
      <vt:lpstr>GENERAL LEDGER SYSTEM – CONT.</vt:lpstr>
      <vt:lpstr>STUDENT DEBTOR SYSTEM</vt:lpstr>
      <vt:lpstr>STUDENT DEBTOR SYSTEM – CONT.</vt:lpstr>
      <vt:lpstr>STUDENT DEBTOR SYSTEM – CONT.</vt:lpstr>
      <vt:lpstr>ACCOUNTS RECEIVABLE SYSTEM</vt:lpstr>
      <vt:lpstr>BURSARIES AND LOANS SYSTEM</vt:lpstr>
      <vt:lpstr>BURSARIES AND LOANS SYSTEM – CONT.</vt:lpstr>
      <vt:lpstr>BURSARIES AND LOANS SYSTEM – CONT.</vt:lpstr>
      <vt:lpstr>BURSARIES AND LOANS SYSTEM – CONT.</vt:lpstr>
      <vt:lpstr>CASH BOOK SYSTEM</vt:lpstr>
      <vt:lpstr>CASH BOOK SYSTEM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User;mbali.mbhele@adaptit.com</dc:creator>
  <cp:lastModifiedBy>Claire Marais</cp:lastModifiedBy>
  <cp:revision>117</cp:revision>
  <dcterms:created xsi:type="dcterms:W3CDTF">2023-07-06T09:53:04Z</dcterms:created>
  <dcterms:modified xsi:type="dcterms:W3CDTF">2024-03-03T21:06:34Z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